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9" r:id="rId1"/>
  </p:sldMasterIdLst>
  <p:notesMasterIdLst>
    <p:notesMasterId r:id="rId43"/>
  </p:notesMasterIdLst>
  <p:handoutMasterIdLst>
    <p:handoutMasterId r:id="rId44"/>
  </p:handoutMasterIdLst>
  <p:sldIdLst>
    <p:sldId id="699" r:id="rId2"/>
    <p:sldId id="700" r:id="rId3"/>
    <p:sldId id="701" r:id="rId4"/>
    <p:sldId id="702" r:id="rId5"/>
    <p:sldId id="706" r:id="rId6"/>
    <p:sldId id="707" r:id="rId7"/>
    <p:sldId id="708" r:id="rId8"/>
    <p:sldId id="709" r:id="rId9"/>
    <p:sldId id="710" r:id="rId10"/>
    <p:sldId id="711" r:id="rId11"/>
    <p:sldId id="712" r:id="rId12"/>
    <p:sldId id="713" r:id="rId13"/>
    <p:sldId id="714" r:id="rId14"/>
    <p:sldId id="715" r:id="rId15"/>
    <p:sldId id="716" r:id="rId16"/>
    <p:sldId id="717" r:id="rId17"/>
    <p:sldId id="718" r:id="rId18"/>
    <p:sldId id="719" r:id="rId19"/>
    <p:sldId id="720" r:id="rId20"/>
    <p:sldId id="721" r:id="rId21"/>
    <p:sldId id="722" r:id="rId22"/>
    <p:sldId id="740" r:id="rId23"/>
    <p:sldId id="742" r:id="rId24"/>
    <p:sldId id="741" r:id="rId25"/>
    <p:sldId id="745" r:id="rId26"/>
    <p:sldId id="743" r:id="rId27"/>
    <p:sldId id="744" r:id="rId28"/>
    <p:sldId id="723" r:id="rId29"/>
    <p:sldId id="725" r:id="rId30"/>
    <p:sldId id="746" r:id="rId31"/>
    <p:sldId id="747" r:id="rId32"/>
    <p:sldId id="748" r:id="rId33"/>
    <p:sldId id="730" r:id="rId34"/>
    <p:sldId id="732" r:id="rId35"/>
    <p:sldId id="733" r:id="rId36"/>
    <p:sldId id="734" r:id="rId37"/>
    <p:sldId id="735" r:id="rId38"/>
    <p:sldId id="736" r:id="rId39"/>
    <p:sldId id="737" r:id="rId40"/>
    <p:sldId id="738" r:id="rId41"/>
    <p:sldId id="739" r:id="rId42"/>
  </p:sldIdLst>
  <p:sldSz cx="9144000" cy="5143500" type="screen16x9"/>
  <p:notesSz cx="6845300" cy="93964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959">
          <p15:clr>
            <a:srgbClr val="A4A3A4"/>
          </p15:clr>
        </p15:guide>
        <p15:guide id="2" pos="215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66"/>
    <a:srgbClr val="A4001D"/>
    <a:srgbClr val="A40508"/>
    <a:srgbClr val="A50021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20138" autoAdjust="0"/>
    <p:restoredTop sz="86861" autoAdjust="0"/>
  </p:normalViewPr>
  <p:slideViewPr>
    <p:cSldViewPr>
      <p:cViewPr varScale="1">
        <p:scale>
          <a:sx n="109" d="100"/>
          <a:sy n="109" d="100"/>
        </p:scale>
        <p:origin x="-672" y="-10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2" d="100"/>
          <a:sy n="62" d="100"/>
        </p:scale>
        <p:origin x="-2224" y="-112"/>
      </p:cViewPr>
      <p:guideLst>
        <p:guide orient="horz" pos="2959"/>
        <p:guide pos="215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handoutMaster" Target="handoutMasters/handoutMaster1.xml"/><Relationship Id="rId45" Type="http://schemas.openxmlformats.org/officeDocument/2006/relationships/printerSettings" Target="printerSettings/printerSettings1.bin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</a:defRPr>
            </a:lvl1pPr>
          </a:lstStyle>
          <a:p>
            <a:fld id="{8A029216-D615-3945-A1F3-D96FC886DA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7263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2.jpg>
</file>

<file path=ppt/media/image6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208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2813" y="4464050"/>
            <a:ext cx="5019675" cy="4227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08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EB9031F-EB71-7642-8F3C-6FDC1408CB9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273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ＭＳ Ｐゴシック" pitchFamily="-6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142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5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851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17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1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前后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个单词。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4578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36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888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0" y="510778"/>
            <a:ext cx="3890964" cy="1298972"/>
          </a:xfrm>
        </p:spPr>
        <p:txBody>
          <a:bodyPr/>
          <a:lstStyle>
            <a:lvl1pPr algn="ctr"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72000" y="2876550"/>
            <a:ext cx="3886200" cy="1676400"/>
          </a:xfrm>
        </p:spPr>
        <p:txBody>
          <a:bodyPr/>
          <a:lstStyle>
            <a:lvl1pPr marL="0" indent="0" algn="ctr">
              <a:spcBef>
                <a:spcPts val="900"/>
              </a:spcBef>
              <a:buFont typeface="Times" pitchFamily="-65" charset="0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239000" y="4705350"/>
            <a:ext cx="1219200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5334000" y="4705350"/>
            <a:ext cx="1905000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572000" y="4705350"/>
            <a:ext cx="765174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4C7FEE-6B48-4643-BCFB-F13B0E13E171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211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1DFA8D9-15F1-AF4D-8149-0C26EB27AC9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983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29450" y="285750"/>
            <a:ext cx="2114550" cy="44005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85750"/>
            <a:ext cx="6191250" cy="44005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57BED9-9427-674C-8047-314E304C86F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0817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3000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Narrow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52550"/>
            <a:ext cx="6858000" cy="33337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51816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2860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0F35DC5-7E65-8247-99AB-4E984F8A921E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8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77066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Complete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680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52550"/>
            <a:ext cx="8534400" cy="33337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8580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30480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0F35DC5-7E65-8247-99AB-4E984F8A921E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8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6176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2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C2BDC8F-D922-0A4E-AAA0-9C7D97FF3D7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73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3810000" cy="33718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314450"/>
            <a:ext cx="3810000" cy="33718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0960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667000" y="468630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C7A63A-31A1-2C4C-95AA-A445DBCAB174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9134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275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3BC7101-16EA-C942-850C-355264FDE9E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628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28E5E2-1321-4548-96C8-615581C5A8C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278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28750"/>
            <a:ext cx="3008313" cy="8715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343150"/>
            <a:ext cx="3008313" cy="225147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3729988-E849-C549-AA67-252EA40F09C2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8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3127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7882B1-C6D6-A945-BB8B-B7B1B12471B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046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371600" y="381000"/>
            <a:ext cx="7467600" cy="74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9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1352550"/>
            <a:ext cx="7772400" cy="333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0" y="4705350"/>
            <a:ext cx="19812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43200" y="4686300"/>
            <a:ext cx="28956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4807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04800" y="4705350"/>
            <a:ext cx="19812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>
                <a:latin typeface="+mn-lt"/>
              </a:defRPr>
            </a:lvl1pPr>
          </a:lstStyle>
          <a:p>
            <a:fld id="{91F816EA-24CC-2048-859A-C5EA9F27539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1" r:id="rId13"/>
    <p:sldLayoutId id="2147483712" r:id="rId1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+mj-lt"/>
          <a:ea typeface="ＭＳ Ｐゴシック" pitchFamily="-65" charset="-128"/>
          <a:cs typeface="ＭＳ Ｐゴシック" pitchFamily="-65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  <a:ea typeface="ＭＳ Ｐゴシック" pitchFamily="-65" charset="-128"/>
          <a:cs typeface="ＭＳ Ｐゴシック" pitchFamily="-65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  <a:ea typeface="ＭＳ Ｐゴシック" pitchFamily="-65" charset="-128"/>
          <a:cs typeface="ＭＳ Ｐゴシック" pitchFamily="-65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  <a:ea typeface="ＭＳ Ｐゴシック" pitchFamily="-65" charset="-128"/>
          <a:cs typeface="ＭＳ Ｐゴシック" pitchFamily="-65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  <a:ea typeface="ＭＳ Ｐゴシック" pitchFamily="-65" charset="-128"/>
          <a:cs typeface="ＭＳ Ｐゴシック" pitchFamily="-65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charset="0"/>
        <a:buChar char="•"/>
        <a:defRPr sz="2400">
          <a:solidFill>
            <a:schemeClr val="tx1"/>
          </a:solidFill>
          <a:latin typeface="+mn-lt"/>
          <a:ea typeface="ＭＳ Ｐゴシック" pitchFamily="-65" charset="-128"/>
          <a:cs typeface="ＭＳ Ｐゴシック" pitchFamily="-65" charset="-128"/>
        </a:defRPr>
      </a:lvl1pPr>
      <a:lvl2pPr marL="6858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ＭＳ Ｐゴシック" pitchFamily="-65" charset="-128"/>
        </a:defRPr>
      </a:lvl2pPr>
      <a:lvl3pPr marL="10287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ＭＳ Ｐゴシック" pitchFamily="-65" charset="-128"/>
        </a:defRPr>
      </a:lvl3pPr>
      <a:lvl4pPr marL="13716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Times" charset="0"/>
        <a:buChar char="•"/>
        <a:defRPr>
          <a:solidFill>
            <a:schemeClr val="tx1"/>
          </a:solidFill>
          <a:latin typeface="+mn-lt"/>
          <a:ea typeface="ＭＳ Ｐゴシック" pitchFamily="-65" charset="-128"/>
        </a:defRPr>
      </a:lvl4pPr>
      <a:lvl5pPr marL="17145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charset="0"/>
        <a:buChar char="•"/>
        <a:defRPr>
          <a:solidFill>
            <a:schemeClr val="tx1"/>
          </a:solidFill>
          <a:latin typeface="+mn-lt"/>
          <a:ea typeface="ＭＳ Ｐゴシック" pitchFamily="-65" charset="-128"/>
        </a:defRPr>
      </a:lvl5pPr>
      <a:lvl6pPr marL="21717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pitchFamily="-65" charset="0"/>
        <a:buChar char="•"/>
        <a:defRPr sz="1400">
          <a:solidFill>
            <a:schemeClr val="tx1"/>
          </a:solidFill>
          <a:latin typeface="+mn-lt"/>
          <a:ea typeface="ＭＳ Ｐゴシック" pitchFamily="-65" charset="-128"/>
        </a:defRPr>
      </a:lvl6pPr>
      <a:lvl7pPr marL="26289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pitchFamily="-65" charset="0"/>
        <a:buChar char="•"/>
        <a:defRPr sz="1400">
          <a:solidFill>
            <a:schemeClr val="tx1"/>
          </a:solidFill>
          <a:latin typeface="+mn-lt"/>
          <a:ea typeface="ＭＳ Ｐゴシック" pitchFamily="-65" charset="-128"/>
        </a:defRPr>
      </a:lvl7pPr>
      <a:lvl8pPr marL="30861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pitchFamily="-65" charset="0"/>
        <a:buChar char="•"/>
        <a:defRPr sz="1400">
          <a:solidFill>
            <a:schemeClr val="tx1"/>
          </a:solidFill>
          <a:latin typeface="+mn-lt"/>
          <a:ea typeface="ＭＳ Ｐゴシック" pitchFamily="-65" charset="-128"/>
        </a:defRPr>
      </a:lvl8pPr>
      <a:lvl9pPr marL="35433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pitchFamily="-65" charset="0"/>
        <a:buChar char="•"/>
        <a:defRPr sz="14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.png"/><Relationship Id="rId3" Type="http://schemas.openxmlformats.org/officeDocument/2006/relationships/image" Target="../media/image22.jp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Relationship Id="rId3" Type="http://schemas.openxmlformats.org/officeDocument/2006/relationships/image" Target="../media/image2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1752600" y="1428750"/>
            <a:ext cx="5715000" cy="1143000"/>
          </a:xfrm>
        </p:spPr>
        <p:txBody>
          <a:bodyPr/>
          <a:lstStyle/>
          <a:p>
            <a:r>
              <a:rPr lang="en-US" sz="4000" dirty="0" smtClean="0">
                <a:latin typeface="Calibri (Headings)"/>
                <a:cs typeface="Calibri (Headings)"/>
              </a:rPr>
              <a:t>Vector Semantics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2133600" y="2800350"/>
            <a:ext cx="5105400" cy="1295400"/>
          </a:xfrm>
        </p:spPr>
        <p:txBody>
          <a:bodyPr/>
          <a:lstStyle/>
          <a:p>
            <a:r>
              <a:rPr lang="en-US" sz="3600" dirty="0" smtClean="0">
                <a:solidFill>
                  <a:srgbClr val="A4001D"/>
                </a:solidFill>
                <a:ea typeface="ＭＳ Ｐゴシック" charset="0"/>
                <a:cs typeface="Calibri"/>
              </a:rPr>
              <a:t>Dense Vectors </a:t>
            </a:r>
            <a:endParaRPr lang="en-US" sz="3600" dirty="0">
              <a:solidFill>
                <a:srgbClr val="A4001D"/>
              </a:solidFill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75181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SVD applied to term-document matrix:</a:t>
            </a:r>
            <a:br>
              <a:rPr lang="en-US" dirty="0" smtClean="0"/>
            </a:br>
            <a:r>
              <a:rPr lang="en-US" dirty="0" smtClean="0"/>
              <a:t>Latent Semantic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52550"/>
            <a:ext cx="8534400" cy="533400"/>
          </a:xfrm>
        </p:spPr>
        <p:txBody>
          <a:bodyPr/>
          <a:lstStyle/>
          <a:p>
            <a:r>
              <a:rPr lang="en-US" dirty="0" smtClean="0"/>
              <a:t>If instead of keeping all m dimensions, we just keep the top k singular values. Let’s say 300.</a:t>
            </a:r>
          </a:p>
          <a:p>
            <a:r>
              <a:rPr lang="en-US" dirty="0" smtClean="0"/>
              <a:t>The result is a least-squares approximation to the original X</a:t>
            </a:r>
          </a:p>
          <a:p>
            <a:r>
              <a:rPr lang="en-US" dirty="0" smtClean="0"/>
              <a:t>But instead of multiplying,                                                                    we’ll just make use of W.</a:t>
            </a:r>
          </a:p>
          <a:p>
            <a:r>
              <a:rPr lang="en-US" dirty="0" smtClean="0"/>
              <a:t>Each row of W:</a:t>
            </a:r>
          </a:p>
          <a:p>
            <a:pPr lvl="1"/>
            <a:r>
              <a:rPr lang="en-US" dirty="0" smtClean="0"/>
              <a:t>A k-dimensional vector</a:t>
            </a:r>
          </a:p>
          <a:p>
            <a:pPr lvl="1"/>
            <a:r>
              <a:rPr lang="en-US" dirty="0" smtClean="0"/>
              <a:t>Representing word W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42584" y="2586670"/>
            <a:ext cx="4220416" cy="2577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508360" y="4592419"/>
            <a:ext cx="3202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+mn-lt"/>
              </a:rPr>
              <a:t>k</a:t>
            </a:r>
          </a:p>
          <a:p>
            <a:r>
              <a:rPr lang="en-US" sz="1800" dirty="0" smtClean="0">
                <a:latin typeface="+mn-lt"/>
              </a:rPr>
              <a:t>/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82027" y="3946578"/>
            <a:ext cx="3202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+mn-lt"/>
              </a:rPr>
              <a:t>/</a:t>
            </a:r>
          </a:p>
          <a:p>
            <a:r>
              <a:rPr lang="en-US" sz="1800" dirty="0">
                <a:latin typeface="+mn-lt"/>
              </a:rPr>
              <a:t>k</a:t>
            </a:r>
            <a:endParaRPr lang="en-US" sz="1800" dirty="0" smtClean="0">
              <a:latin typeface="+mn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54650" y="3875539"/>
            <a:ext cx="3202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+mn-lt"/>
              </a:rPr>
              <a:t>/</a:t>
            </a:r>
          </a:p>
          <a:p>
            <a:r>
              <a:rPr lang="en-US" sz="1800" dirty="0">
                <a:latin typeface="+mn-lt"/>
              </a:rPr>
              <a:t>k</a:t>
            </a:r>
            <a:endParaRPr lang="en-US" sz="1800" dirty="0" smtClean="0">
              <a:latin typeface="+mn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976789" y="3946578"/>
            <a:ext cx="3202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+mn-lt"/>
              </a:rPr>
              <a:t>/</a:t>
            </a:r>
          </a:p>
          <a:p>
            <a:r>
              <a:rPr lang="en-US" sz="1800" dirty="0">
                <a:latin typeface="+mn-lt"/>
              </a:rPr>
              <a:t>k</a:t>
            </a:r>
            <a:endParaRPr lang="en-US" sz="1800" dirty="0" smtClean="0">
              <a:latin typeface="+mn-lt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6599984" y="3068908"/>
            <a:ext cx="191790" cy="1449169"/>
          </a:xfrm>
          <a:prstGeom prst="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8018977" y="3615854"/>
            <a:ext cx="638407" cy="221586"/>
          </a:xfrm>
          <a:prstGeom prst="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7086173" y="3615854"/>
            <a:ext cx="580612" cy="221586"/>
          </a:xfrm>
          <a:prstGeom prst="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7482027" y="3068908"/>
            <a:ext cx="184758" cy="768532"/>
          </a:xfrm>
          <a:prstGeom prst="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097966" y="742099"/>
            <a:ext cx="2398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 smtClean="0">
                <a:latin typeface="+mn-lt"/>
              </a:rPr>
              <a:t>Deerwester</a:t>
            </a:r>
            <a:r>
              <a:rPr lang="en-US" sz="1800" dirty="0" smtClean="0">
                <a:latin typeface="+mn-lt"/>
              </a:rPr>
              <a:t> et al (1988)</a:t>
            </a: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78289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LSA more details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52550"/>
            <a:ext cx="8229600" cy="3333750"/>
          </a:xfrm>
        </p:spPr>
        <p:txBody>
          <a:bodyPr/>
          <a:lstStyle/>
          <a:p>
            <a:r>
              <a:rPr lang="en-US" dirty="0" smtClean="0"/>
              <a:t>300 dimensions are commonly used</a:t>
            </a:r>
          </a:p>
          <a:p>
            <a:r>
              <a:rPr lang="en-US" dirty="0" smtClean="0"/>
              <a:t>The cells are commonly weighted by a product of two weights</a:t>
            </a:r>
          </a:p>
          <a:p>
            <a:pPr lvl="1"/>
            <a:r>
              <a:rPr lang="en-US" dirty="0" smtClean="0"/>
              <a:t>Local weight:  Log term frequency</a:t>
            </a:r>
          </a:p>
          <a:p>
            <a:pPr lvl="1"/>
            <a:r>
              <a:rPr lang="en-US" dirty="0" smtClean="0"/>
              <a:t>Global weight: either </a:t>
            </a:r>
            <a:r>
              <a:rPr lang="en-US" dirty="0" err="1" smtClean="0"/>
              <a:t>idf</a:t>
            </a:r>
            <a:r>
              <a:rPr lang="en-US" dirty="0" smtClean="0"/>
              <a:t> or an entropy measure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756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return to PPMI word-word matrices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we apply to SVD to them?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971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SVD applied to term-term matrix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1148" y="1733550"/>
            <a:ext cx="9154274" cy="25146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800664" y="4705350"/>
            <a:ext cx="5639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(I’m simplifying here by assuming the matrix has rank |V|)</a:t>
            </a: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07701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0"/>
            <a:ext cx="7467600" cy="1123950"/>
          </a:xfrm>
        </p:spPr>
        <p:txBody>
          <a:bodyPr/>
          <a:lstStyle/>
          <a:p>
            <a:r>
              <a:rPr lang="en-US" dirty="0" smtClean="0"/>
              <a:t>Truncated SVD on term-term matrix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89" y="1733550"/>
            <a:ext cx="8229599" cy="25146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897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Truncated SVD produces </a:t>
            </a:r>
            <a:r>
              <a:rPr lang="en-US" dirty="0" err="1" smtClean="0"/>
              <a:t>embeddings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4800" y="1352550"/>
            <a:ext cx="5808512" cy="3333750"/>
          </a:xfrm>
        </p:spPr>
        <p:txBody>
          <a:bodyPr/>
          <a:lstStyle/>
          <a:p>
            <a:r>
              <a:rPr lang="en-US" dirty="0" smtClean="0"/>
              <a:t>Each row of W matrix is a k-dimensional representation of each word </a:t>
            </a:r>
            <a:r>
              <a:rPr lang="en-US" i="1" dirty="0" smtClean="0"/>
              <a:t>w</a:t>
            </a:r>
          </a:p>
          <a:p>
            <a:r>
              <a:rPr lang="en-US" dirty="0" smtClean="0"/>
              <a:t>K might range from 50 to 1000</a:t>
            </a:r>
          </a:p>
          <a:p>
            <a:r>
              <a:rPr lang="en-US" dirty="0" smtClean="0"/>
              <a:t>Generally we keep the top k dimensions, but some experiments suggest that getting rid of the top 1 dimension or  even the top 50 dimensions is helpful (</a:t>
            </a:r>
            <a:r>
              <a:rPr lang="en-US" dirty="0" err="1" smtClean="0"/>
              <a:t>Lapesa</a:t>
            </a:r>
            <a:r>
              <a:rPr lang="en-US" dirty="0" smtClean="0"/>
              <a:t> and Evert 2014).</a:t>
            </a:r>
          </a:p>
          <a:p>
            <a:endParaRPr lang="en-US" dirty="0"/>
          </a:p>
        </p:txBody>
      </p:sp>
      <p:pic>
        <p:nvPicPr>
          <p:cNvPr id="7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13312" y="1352550"/>
            <a:ext cx="3064555" cy="25621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</p:spTree>
    <p:extLst>
      <p:ext uri="{BB962C8B-B14F-4D97-AF65-F5344CB8AC3E}">
        <p14:creationId xmlns:p14="http://schemas.microsoft.com/office/powerpoint/2010/main" val="5616369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Embeddings</a:t>
            </a:r>
            <a:r>
              <a:rPr lang="en-US" dirty="0" smtClean="0"/>
              <a:t> versus sparse 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52550"/>
            <a:ext cx="8534400" cy="3333750"/>
          </a:xfrm>
        </p:spPr>
        <p:txBody>
          <a:bodyPr/>
          <a:lstStyle/>
          <a:p>
            <a:r>
              <a:rPr lang="en-US" sz="2800" dirty="0" smtClean="0"/>
              <a:t>Dense SVD </a:t>
            </a:r>
            <a:r>
              <a:rPr lang="en-US" sz="2800" dirty="0" err="1" smtClean="0"/>
              <a:t>embeddings</a:t>
            </a:r>
            <a:r>
              <a:rPr lang="en-US" sz="2800" dirty="0" smtClean="0"/>
              <a:t> sometimes work better than sparse PPMI matrices at tasks like word similarity</a:t>
            </a:r>
          </a:p>
          <a:p>
            <a:pPr lvl="1"/>
            <a:r>
              <a:rPr lang="en-US" sz="2200" dirty="0" err="1" smtClean="0"/>
              <a:t>Denoising</a:t>
            </a:r>
            <a:r>
              <a:rPr lang="en-US" sz="2200" dirty="0" smtClean="0"/>
              <a:t>: low-order </a:t>
            </a:r>
            <a:r>
              <a:rPr lang="en-US" sz="2200" dirty="0"/>
              <a:t>dimensions </a:t>
            </a:r>
            <a:r>
              <a:rPr lang="en-US" sz="2200" dirty="0" smtClean="0"/>
              <a:t>may represent </a:t>
            </a:r>
            <a:r>
              <a:rPr lang="en-US" sz="2200" dirty="0"/>
              <a:t>unimportant </a:t>
            </a:r>
            <a:r>
              <a:rPr lang="en-US" sz="2200" dirty="0" smtClean="0"/>
              <a:t>information</a:t>
            </a:r>
          </a:p>
          <a:p>
            <a:pPr lvl="1"/>
            <a:r>
              <a:rPr lang="en-US" sz="2200" dirty="0" smtClean="0"/>
              <a:t>Truncation may help </a:t>
            </a:r>
            <a:r>
              <a:rPr lang="en-US" sz="2200" dirty="0"/>
              <a:t>the models generalize better to unseen data</a:t>
            </a:r>
            <a:r>
              <a:rPr lang="en-US" sz="2200" dirty="0" smtClean="0"/>
              <a:t>.</a:t>
            </a:r>
          </a:p>
          <a:p>
            <a:pPr lvl="1"/>
            <a:r>
              <a:rPr lang="en-US" sz="2200" dirty="0" smtClean="0"/>
              <a:t>Having a </a:t>
            </a:r>
            <a:r>
              <a:rPr lang="en-US" sz="2200" dirty="0"/>
              <a:t>smaller number of dimensions may make it easier for </a:t>
            </a:r>
            <a:r>
              <a:rPr lang="en-US" sz="2200" dirty="0" smtClean="0"/>
              <a:t>classifiers </a:t>
            </a:r>
            <a:r>
              <a:rPr lang="en-US" sz="2200" dirty="0"/>
              <a:t>to properly weight the dimensions for the task</a:t>
            </a:r>
            <a:r>
              <a:rPr lang="en-US" sz="2200" dirty="0" smtClean="0"/>
              <a:t>.</a:t>
            </a:r>
          </a:p>
          <a:p>
            <a:pPr lvl="1"/>
            <a:r>
              <a:rPr lang="en-US" sz="2200" dirty="0" smtClean="0"/>
              <a:t>Dense models </a:t>
            </a:r>
            <a:r>
              <a:rPr lang="en-US" sz="2200" dirty="0"/>
              <a:t>may do better at capturing higher order </a:t>
            </a:r>
            <a:r>
              <a:rPr lang="en-US" sz="2200" dirty="0" smtClean="0"/>
              <a:t>co-occurrence</a:t>
            </a:r>
            <a:r>
              <a:rPr lang="en-US" sz="2200" dirty="0"/>
              <a:t>. </a:t>
            </a:r>
            <a:endParaRPr lang="en-US" sz="2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422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-323850"/>
            <a:ext cx="4800600" cy="1905000"/>
          </a:xfrm>
        </p:spPr>
        <p:txBody>
          <a:bodyPr/>
          <a:lstStyle/>
          <a:p>
            <a:r>
              <a:rPr lang="en-US" sz="4000" dirty="0" smtClean="0">
                <a:latin typeface="Calibri (Headings)"/>
                <a:cs typeface="Calibri (Headings)"/>
              </a:rPr>
              <a:t>Vector Semantics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810000" y="1809750"/>
            <a:ext cx="5105400" cy="1295400"/>
          </a:xfrm>
        </p:spPr>
        <p:txBody>
          <a:bodyPr/>
          <a:lstStyle/>
          <a:p>
            <a:r>
              <a:rPr lang="en-US" sz="3600" dirty="0" err="1" smtClean="0">
                <a:solidFill>
                  <a:srgbClr val="A4001D"/>
                </a:solidFill>
                <a:ea typeface="ＭＳ Ｐゴシック" charset="0"/>
                <a:cs typeface="Calibri"/>
              </a:rPr>
              <a:t>Embeddings</a:t>
            </a:r>
            <a:r>
              <a:rPr lang="en-US" sz="3600" dirty="0" smtClean="0">
                <a:solidFill>
                  <a:srgbClr val="A4001D"/>
                </a:solidFill>
                <a:ea typeface="ＭＳ Ｐゴシック" charset="0"/>
                <a:cs typeface="Calibri"/>
              </a:rPr>
              <a:t> inspired by neural language models: skip-grams and CBOW</a:t>
            </a:r>
            <a:endParaRPr lang="en-US" sz="3600" dirty="0">
              <a:solidFill>
                <a:srgbClr val="A4001D"/>
              </a:solidFill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761755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514350"/>
          </a:xfrm>
        </p:spPr>
        <p:txBody>
          <a:bodyPr/>
          <a:lstStyle/>
          <a:p>
            <a:r>
              <a:rPr lang="en-US" dirty="0" smtClean="0"/>
              <a:t>Prediction-based models:</a:t>
            </a:r>
            <a:br>
              <a:rPr lang="en-US" dirty="0" smtClean="0"/>
            </a:br>
            <a:r>
              <a:rPr lang="en-US" dirty="0" smtClean="0"/>
              <a:t>An alternative way to get dense 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267" y="1371600"/>
            <a:ext cx="8534400" cy="3257550"/>
          </a:xfrm>
        </p:spPr>
        <p:txBody>
          <a:bodyPr/>
          <a:lstStyle/>
          <a:p>
            <a:r>
              <a:rPr lang="en-US" b="1" dirty="0"/>
              <a:t>Skip-gram</a:t>
            </a:r>
            <a:r>
              <a:rPr lang="en-US" dirty="0"/>
              <a:t> (</a:t>
            </a:r>
            <a:r>
              <a:rPr lang="en-US" dirty="0" err="1"/>
              <a:t>Mikolov</a:t>
            </a:r>
            <a:r>
              <a:rPr lang="en-US" dirty="0"/>
              <a:t> et al. 2013a)  </a:t>
            </a:r>
            <a:r>
              <a:rPr lang="en-US" b="1" dirty="0"/>
              <a:t>CBOW</a:t>
            </a:r>
            <a:r>
              <a:rPr lang="en-US" dirty="0"/>
              <a:t> (</a:t>
            </a:r>
            <a:r>
              <a:rPr lang="en-US" dirty="0" err="1"/>
              <a:t>Mikolov</a:t>
            </a:r>
            <a:r>
              <a:rPr lang="en-US" dirty="0"/>
              <a:t> et al. 2013b)</a:t>
            </a:r>
          </a:p>
          <a:p>
            <a:r>
              <a:rPr lang="en-US" dirty="0" smtClean="0"/>
              <a:t>Learn </a:t>
            </a:r>
            <a:r>
              <a:rPr lang="en-US" dirty="0" err="1" smtClean="0"/>
              <a:t>embeddings</a:t>
            </a:r>
            <a:r>
              <a:rPr lang="en-US" dirty="0" smtClean="0"/>
              <a:t> as part </a:t>
            </a:r>
            <a:r>
              <a:rPr lang="en-US" dirty="0"/>
              <a:t>of the process of word </a:t>
            </a:r>
            <a:r>
              <a:rPr lang="en-US" dirty="0" smtClean="0"/>
              <a:t>prediction.</a:t>
            </a:r>
          </a:p>
          <a:p>
            <a:r>
              <a:rPr lang="en-US" dirty="0" smtClean="0"/>
              <a:t>Train a neural </a:t>
            </a:r>
            <a:r>
              <a:rPr lang="en-US" dirty="0"/>
              <a:t>network to predict neighboring </a:t>
            </a:r>
            <a:r>
              <a:rPr lang="en-US" dirty="0" smtClean="0"/>
              <a:t>words</a:t>
            </a:r>
          </a:p>
          <a:p>
            <a:pPr marL="685800" lvl="2" indent="-342900"/>
            <a:r>
              <a:rPr lang="en-US" dirty="0"/>
              <a:t>Inspired by </a:t>
            </a:r>
            <a:r>
              <a:rPr lang="en-US" b="1" dirty="0"/>
              <a:t>neural net language </a:t>
            </a:r>
            <a:r>
              <a:rPr lang="en-US" b="1" dirty="0" smtClean="0"/>
              <a:t>models</a:t>
            </a:r>
            <a:r>
              <a:rPr lang="en-US" dirty="0" smtClean="0"/>
              <a:t>.</a:t>
            </a:r>
            <a:endParaRPr lang="en-US" dirty="0"/>
          </a:p>
          <a:p>
            <a:pPr marL="685800" lvl="2" indent="-342900"/>
            <a:r>
              <a:rPr lang="en-US" dirty="0" smtClean="0"/>
              <a:t>In so doing, learn </a:t>
            </a:r>
            <a:r>
              <a:rPr lang="en-US" dirty="0"/>
              <a:t>dense </a:t>
            </a:r>
            <a:r>
              <a:rPr lang="en-US" dirty="0" err="1"/>
              <a:t>embeddings</a:t>
            </a:r>
            <a:r>
              <a:rPr lang="en-US" dirty="0"/>
              <a:t> for the words in the training corpus</a:t>
            </a:r>
            <a:r>
              <a:rPr lang="en-US" dirty="0" smtClean="0"/>
              <a:t>.</a:t>
            </a:r>
          </a:p>
          <a:p>
            <a:r>
              <a:rPr lang="en-US" dirty="0" smtClean="0"/>
              <a:t>Advantages:</a:t>
            </a:r>
          </a:p>
          <a:p>
            <a:pPr lvl="1"/>
            <a:r>
              <a:rPr lang="en-US" dirty="0" smtClean="0"/>
              <a:t>Fast, easy to train (much faster than SVD)</a:t>
            </a:r>
          </a:p>
          <a:p>
            <a:pPr lvl="1"/>
            <a:r>
              <a:rPr lang="en-US" dirty="0" smtClean="0"/>
              <a:t>Available online in the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word2vec</a:t>
            </a:r>
            <a:r>
              <a:rPr lang="en-US" dirty="0" smtClean="0"/>
              <a:t> package</a:t>
            </a:r>
          </a:p>
          <a:p>
            <a:pPr lvl="1"/>
            <a:r>
              <a:rPr lang="en-US" dirty="0" smtClean="0"/>
              <a:t>Including sets of </a:t>
            </a:r>
            <a:r>
              <a:rPr lang="en-US" dirty="0" err="1" smtClean="0"/>
              <a:t>pretrained</a:t>
            </a:r>
            <a:r>
              <a:rPr lang="en-US" dirty="0" smtClean="0"/>
              <a:t> </a:t>
            </a:r>
            <a:r>
              <a:rPr lang="en-US" dirty="0" err="1" smtClean="0"/>
              <a:t>embeddings</a:t>
            </a:r>
            <a:r>
              <a:rPr lang="en-US" dirty="0" smtClean="0"/>
              <a:t>!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206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Skip-grams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Predict each neighboring </a:t>
            </a:r>
            <a:r>
              <a:rPr lang="en-US" sz="2800" dirty="0"/>
              <a:t>word </a:t>
            </a:r>
            <a:endParaRPr lang="en-US" sz="2800" dirty="0" smtClean="0"/>
          </a:p>
          <a:p>
            <a:pPr lvl="1"/>
            <a:r>
              <a:rPr lang="en-US" sz="2400" dirty="0" smtClean="0"/>
              <a:t>in </a:t>
            </a:r>
            <a:r>
              <a:rPr lang="en-US" sz="2400" dirty="0"/>
              <a:t>a context window of 2</a:t>
            </a:r>
            <a:r>
              <a:rPr lang="en-US" sz="2400" i="1" dirty="0"/>
              <a:t>C </a:t>
            </a:r>
            <a:r>
              <a:rPr lang="en-US" sz="2400" dirty="0"/>
              <a:t>words </a:t>
            </a:r>
            <a:endParaRPr lang="en-US" sz="2400" dirty="0" smtClean="0"/>
          </a:p>
          <a:p>
            <a:pPr lvl="1"/>
            <a:r>
              <a:rPr lang="en-US" sz="2400" dirty="0" smtClean="0"/>
              <a:t>from </a:t>
            </a:r>
            <a:r>
              <a:rPr lang="en-US" sz="2400" dirty="0"/>
              <a:t>the current word. </a:t>
            </a:r>
            <a:endParaRPr lang="en-US" sz="2400" dirty="0" smtClean="0"/>
          </a:p>
          <a:p>
            <a:r>
              <a:rPr lang="en-US" sz="2800" dirty="0" smtClean="0"/>
              <a:t>So for C=2, we are given word </a:t>
            </a:r>
            <a:r>
              <a:rPr lang="en-US" sz="2800" dirty="0" err="1" smtClean="0"/>
              <a:t>w</a:t>
            </a:r>
            <a:r>
              <a:rPr lang="en-US" sz="4400" baseline="-25000" dirty="0" err="1" smtClean="0"/>
              <a:t>t</a:t>
            </a:r>
            <a:r>
              <a:rPr lang="en-US" sz="2800" dirty="0" smtClean="0"/>
              <a:t> and predicting these 4 words:</a:t>
            </a:r>
            <a:endParaRPr lang="en-US" sz="28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3867150"/>
            <a:ext cx="3788229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3154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209550"/>
            <a:ext cx="7467600" cy="742950"/>
          </a:xfrm>
        </p:spPr>
        <p:txBody>
          <a:bodyPr/>
          <a:lstStyle/>
          <a:p>
            <a:r>
              <a:rPr lang="en-US" smtClean="0"/>
              <a:t>Sparse versus dense </a:t>
            </a:r>
            <a:r>
              <a:rPr lang="en-US" dirty="0" smtClean="0"/>
              <a:t>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504950"/>
            <a:ext cx="8534400" cy="2895600"/>
          </a:xfrm>
        </p:spPr>
        <p:txBody>
          <a:bodyPr/>
          <a:lstStyle/>
          <a:p>
            <a:r>
              <a:rPr lang="en-US" sz="2800" dirty="0" smtClean="0"/>
              <a:t>PPMI vectors are</a:t>
            </a:r>
          </a:p>
          <a:p>
            <a:pPr lvl="1"/>
            <a:r>
              <a:rPr lang="en-US" sz="2400" b="1" dirty="0" smtClean="0"/>
              <a:t>long</a:t>
            </a:r>
            <a:r>
              <a:rPr lang="en-US" sz="2400" dirty="0" smtClean="0"/>
              <a:t> (length |V|= 20,000 to 50,000)</a:t>
            </a:r>
          </a:p>
          <a:p>
            <a:pPr lvl="1"/>
            <a:r>
              <a:rPr lang="en-US" sz="2400" b="1" dirty="0"/>
              <a:t>s</a:t>
            </a:r>
            <a:r>
              <a:rPr lang="en-US" sz="2400" b="1" dirty="0" smtClean="0"/>
              <a:t>parse </a:t>
            </a:r>
            <a:r>
              <a:rPr lang="en-US" sz="2400" dirty="0" smtClean="0"/>
              <a:t>(most elements are zero)</a:t>
            </a:r>
          </a:p>
          <a:p>
            <a:r>
              <a:rPr lang="en-US" sz="2800" dirty="0" smtClean="0"/>
              <a:t>Alternative: learn vectors which are</a:t>
            </a:r>
          </a:p>
          <a:p>
            <a:pPr lvl="1"/>
            <a:r>
              <a:rPr lang="en-US" sz="2400" b="1" dirty="0"/>
              <a:t>s</a:t>
            </a:r>
            <a:r>
              <a:rPr lang="en-US" sz="2400" b="1" dirty="0" smtClean="0"/>
              <a:t>hort</a:t>
            </a:r>
            <a:r>
              <a:rPr lang="en-US" sz="2400" dirty="0" smtClean="0"/>
              <a:t> (length 200-1000)</a:t>
            </a:r>
          </a:p>
          <a:p>
            <a:pPr lvl="1"/>
            <a:r>
              <a:rPr lang="en-US" sz="2400" b="1" dirty="0"/>
              <a:t>d</a:t>
            </a:r>
            <a:r>
              <a:rPr lang="en-US" sz="2400" b="1" dirty="0" smtClean="0"/>
              <a:t>ense</a:t>
            </a:r>
            <a:r>
              <a:rPr lang="en-US" sz="2400" dirty="0" smtClean="0"/>
              <a:t> (most elements are non-zero)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74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5638800" cy="742950"/>
          </a:xfrm>
        </p:spPr>
        <p:txBody>
          <a:bodyPr/>
          <a:lstStyle/>
          <a:p>
            <a:r>
              <a:rPr lang="en-US" dirty="0" smtClean="0"/>
              <a:t>Skip-grams learn 2 </a:t>
            </a:r>
            <a:r>
              <a:rPr lang="en-US" dirty="0" err="1" smtClean="0"/>
              <a:t>embeddings</a:t>
            </a:r>
            <a:r>
              <a:rPr lang="en-US" dirty="0" smtClean="0"/>
              <a:t> for each 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52550"/>
            <a:ext cx="6096000" cy="333375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input </a:t>
            </a:r>
            <a:r>
              <a:rPr lang="en-US" b="1" dirty="0"/>
              <a:t>embedding </a:t>
            </a:r>
            <a:r>
              <a:rPr lang="en-US" i="1" dirty="0" smtClean="0"/>
              <a:t>v, </a:t>
            </a:r>
            <a:r>
              <a:rPr lang="en-US" dirty="0" smtClean="0"/>
              <a:t>in the input matrix </a:t>
            </a:r>
            <a:r>
              <a:rPr lang="en-US" i="1" dirty="0" smtClean="0"/>
              <a:t>W</a:t>
            </a:r>
          </a:p>
          <a:p>
            <a:r>
              <a:rPr lang="en-US" dirty="0"/>
              <a:t>Column </a:t>
            </a:r>
            <a:r>
              <a:rPr lang="en-US" i="1" dirty="0" err="1"/>
              <a:t>i</a:t>
            </a:r>
            <a:r>
              <a:rPr lang="en-US" dirty="0"/>
              <a:t> of the input matrix </a:t>
            </a:r>
            <a:r>
              <a:rPr lang="en-US" i="1" dirty="0"/>
              <a:t>W </a:t>
            </a:r>
            <a:r>
              <a:rPr lang="en-US" dirty="0"/>
              <a:t>is the 1×</a:t>
            </a:r>
            <a:r>
              <a:rPr lang="en-US" i="1" dirty="0"/>
              <a:t>d </a:t>
            </a:r>
            <a:r>
              <a:rPr lang="en-US" dirty="0"/>
              <a:t>embedding </a:t>
            </a:r>
            <a:r>
              <a:rPr lang="en-US" i="1" dirty="0"/>
              <a:t>v</a:t>
            </a:r>
            <a:r>
              <a:rPr lang="en-US" sz="3600" i="1" baseline="-25000" dirty="0"/>
              <a:t>i</a:t>
            </a:r>
            <a:r>
              <a:rPr lang="en-US" i="1" dirty="0"/>
              <a:t> </a:t>
            </a:r>
            <a:r>
              <a:rPr lang="en-US" dirty="0"/>
              <a:t>for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in the vocabulary. </a:t>
            </a:r>
            <a:endParaRPr lang="en-US" dirty="0" smtClean="0"/>
          </a:p>
          <a:p>
            <a:endParaRPr lang="en-US" i="1" dirty="0" smtClean="0"/>
          </a:p>
          <a:p>
            <a:pPr marL="0" indent="0">
              <a:buNone/>
            </a:pPr>
            <a:r>
              <a:rPr lang="en-US" b="1" dirty="0" smtClean="0"/>
              <a:t>output </a:t>
            </a:r>
            <a:r>
              <a:rPr lang="en-US" b="1" dirty="0"/>
              <a:t>embedding </a:t>
            </a:r>
            <a:r>
              <a:rPr lang="en-US" i="1" dirty="0"/>
              <a:t>v</a:t>
            </a:r>
            <a:r>
              <a:rPr lang="en-US" dirty="0" smtClean="0"/>
              <a:t>′, in output matrix W’</a:t>
            </a:r>
          </a:p>
          <a:p>
            <a:r>
              <a:rPr lang="en-US" dirty="0" smtClean="0"/>
              <a:t>Row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of the output matrix </a:t>
            </a:r>
            <a:r>
              <a:rPr lang="en-US" i="1" dirty="0" smtClean="0"/>
              <a:t>W</a:t>
            </a:r>
            <a:r>
              <a:rPr lang="en-US" dirty="0" smtClean="0"/>
              <a:t>′ </a:t>
            </a:r>
            <a:r>
              <a:rPr lang="en-US" dirty="0"/>
              <a:t>is a </a:t>
            </a:r>
            <a:r>
              <a:rPr lang="en-US" i="1" dirty="0"/>
              <a:t>d </a:t>
            </a:r>
            <a:r>
              <a:rPr lang="en-US" dirty="0"/>
              <a:t>× 1 vector embedding </a:t>
            </a:r>
            <a:r>
              <a:rPr lang="en-US" i="1" dirty="0" err="1"/>
              <a:t>v</a:t>
            </a:r>
            <a:r>
              <a:rPr lang="en-US" dirty="0" err="1"/>
              <a:t>′</a:t>
            </a:r>
            <a:r>
              <a:rPr lang="en-US" sz="3600" i="1" baseline="-25000" dirty="0" err="1"/>
              <a:t>i</a:t>
            </a:r>
            <a:r>
              <a:rPr lang="en-US" i="1" dirty="0"/>
              <a:t> </a:t>
            </a:r>
            <a:r>
              <a:rPr lang="en-US" dirty="0"/>
              <a:t>for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in the </a:t>
            </a:r>
            <a:r>
              <a:rPr lang="en-US" dirty="0" smtClean="0"/>
              <a:t>vocabulary.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2203" y="19050"/>
            <a:ext cx="212792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534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Walking through corpus pointing </a:t>
            </a:r>
            <a:r>
              <a:rPr lang="en-US" dirty="0"/>
              <a:t>at </a:t>
            </a:r>
            <a:r>
              <a:rPr lang="en-US" dirty="0" smtClean="0"/>
              <a:t>word </a:t>
            </a:r>
            <a:r>
              <a:rPr lang="en-US" i="1" dirty="0"/>
              <a:t>w</a:t>
            </a:r>
            <a:r>
              <a:rPr lang="en-US" dirty="0"/>
              <a:t>(</a:t>
            </a:r>
            <a:r>
              <a:rPr lang="en-US" i="1" dirty="0"/>
              <a:t>t</a:t>
            </a:r>
            <a:r>
              <a:rPr lang="en-US" dirty="0"/>
              <a:t>), whose index in the vocabulary is </a:t>
            </a:r>
            <a:r>
              <a:rPr lang="en-US" i="1" dirty="0"/>
              <a:t>j</a:t>
            </a:r>
            <a:r>
              <a:rPr lang="en-US" dirty="0"/>
              <a:t>, so we’ll call it </a:t>
            </a:r>
            <a:r>
              <a:rPr lang="en-US" i="1" dirty="0" err="1" smtClean="0"/>
              <a:t>w</a:t>
            </a:r>
            <a:r>
              <a:rPr lang="en-US" sz="4000" i="1" baseline="-25000" dirty="0" err="1" smtClean="0"/>
              <a:t>j</a:t>
            </a:r>
            <a:r>
              <a:rPr lang="en-US" i="1" dirty="0" smtClean="0"/>
              <a:t> </a:t>
            </a:r>
            <a:r>
              <a:rPr lang="en-US" dirty="0"/>
              <a:t>(1 &lt; </a:t>
            </a:r>
            <a:r>
              <a:rPr lang="en-US" i="1" dirty="0"/>
              <a:t>j </a:t>
            </a:r>
            <a:r>
              <a:rPr lang="en-US" dirty="0"/>
              <a:t>&lt; |</a:t>
            </a:r>
            <a:r>
              <a:rPr lang="en-US" i="1" dirty="0"/>
              <a:t>V </a:t>
            </a:r>
            <a:r>
              <a:rPr lang="en-US" dirty="0"/>
              <a:t>|). </a:t>
            </a:r>
            <a:endParaRPr lang="en-US" dirty="0" smtClean="0"/>
          </a:p>
          <a:p>
            <a:r>
              <a:rPr lang="en-US" dirty="0" smtClean="0"/>
              <a:t>Let’s predict </a:t>
            </a:r>
            <a:r>
              <a:rPr lang="en-US" i="1" dirty="0" smtClean="0"/>
              <a:t>w</a:t>
            </a:r>
            <a:r>
              <a:rPr lang="en-US" dirty="0" smtClean="0"/>
              <a:t>(</a:t>
            </a:r>
            <a:r>
              <a:rPr lang="en-US" i="1" dirty="0" smtClean="0"/>
              <a:t>t</a:t>
            </a:r>
            <a:r>
              <a:rPr lang="en-US" dirty="0" smtClean="0"/>
              <a:t>+1</a:t>
            </a:r>
            <a:r>
              <a:rPr lang="en-US" dirty="0"/>
              <a:t>) , whose index in the vocabulary is </a:t>
            </a:r>
            <a:r>
              <a:rPr lang="en-US" i="1" dirty="0"/>
              <a:t>k </a:t>
            </a:r>
            <a:r>
              <a:rPr lang="en-US" dirty="0"/>
              <a:t>(1 &lt; </a:t>
            </a:r>
            <a:r>
              <a:rPr lang="en-US" i="1" dirty="0"/>
              <a:t>k </a:t>
            </a:r>
            <a:r>
              <a:rPr lang="en-US" dirty="0"/>
              <a:t>&lt; |</a:t>
            </a:r>
            <a:r>
              <a:rPr lang="en-US" i="1" dirty="0"/>
              <a:t>V </a:t>
            </a:r>
            <a:r>
              <a:rPr lang="en-US" dirty="0"/>
              <a:t>|). Hence our task is to compute </a:t>
            </a:r>
            <a:r>
              <a:rPr lang="en-US" i="1" dirty="0"/>
              <a:t>P</a:t>
            </a:r>
            <a:r>
              <a:rPr lang="en-US" dirty="0"/>
              <a:t>(</a:t>
            </a:r>
            <a:r>
              <a:rPr lang="en-US" i="1" dirty="0" err="1"/>
              <a:t>w</a:t>
            </a:r>
            <a:r>
              <a:rPr lang="en-US" sz="3600" i="1" baseline="-25000" dirty="0" err="1"/>
              <a:t>k</a:t>
            </a:r>
            <a:r>
              <a:rPr lang="en-US" dirty="0" err="1"/>
              <a:t>|</a:t>
            </a:r>
            <a:r>
              <a:rPr lang="en-US" i="1" dirty="0" err="1"/>
              <a:t>w</a:t>
            </a:r>
            <a:r>
              <a:rPr lang="en-US" sz="3600" i="1" baseline="-25000" dirty="0" err="1"/>
              <a:t>j</a:t>
            </a:r>
            <a:r>
              <a:rPr lang="en-US" dirty="0"/>
              <a:t>). 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743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696200" cy="742950"/>
          </a:xfrm>
        </p:spPr>
        <p:txBody>
          <a:bodyPr/>
          <a:lstStyle/>
          <a:p>
            <a:r>
              <a:rPr lang="en-US" dirty="0" smtClean="0"/>
              <a:t>Intuition: similarity as dot-product</a:t>
            </a:r>
            <a:br>
              <a:rPr lang="en-US" dirty="0" smtClean="0"/>
            </a:br>
            <a:r>
              <a:rPr lang="en-US" dirty="0" smtClean="0"/>
              <a:t>between a target vector and context vector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352" y="1352550"/>
            <a:ext cx="6439296" cy="333375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3125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Similarity is computed from dot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Remember: two vectors are similar if they have a high dot product</a:t>
            </a:r>
          </a:p>
          <a:p>
            <a:pPr lvl="1"/>
            <a:r>
              <a:rPr lang="en-US" sz="2400" dirty="0" smtClean="0"/>
              <a:t>Cosine is just a normalized dot product</a:t>
            </a:r>
          </a:p>
          <a:p>
            <a:r>
              <a:rPr lang="en-US" sz="2800" dirty="0" smtClean="0"/>
              <a:t>So:</a:t>
            </a:r>
          </a:p>
          <a:p>
            <a:pPr lvl="1"/>
            <a:r>
              <a:rPr lang="en-US" sz="2400" dirty="0"/>
              <a:t>Similarity(</a:t>
            </a:r>
            <a:r>
              <a:rPr lang="en-US" sz="2400" dirty="0" err="1"/>
              <a:t>j,k</a:t>
            </a:r>
            <a:r>
              <a:rPr lang="en-US" sz="2400" dirty="0" smtClean="0"/>
              <a:t>)</a:t>
            </a:r>
            <a:r>
              <a:rPr lang="en-US" sz="2400" dirty="0"/>
              <a:t> </a:t>
            </a:r>
            <a:r>
              <a:rPr lang="en-US" sz="2400" dirty="0" smtClean="0"/>
              <a:t> ∝ </a:t>
            </a:r>
            <a:r>
              <a:rPr lang="en-US" sz="2400" dirty="0" err="1" smtClean="0"/>
              <a:t>c</a:t>
            </a:r>
            <a:r>
              <a:rPr lang="en-US" sz="3200" baseline="-25000" dirty="0" err="1" smtClean="0"/>
              <a:t>k</a:t>
            </a:r>
            <a:r>
              <a:rPr lang="en-US" sz="3200" baseline="-25000" dirty="0" smtClean="0"/>
              <a:t> </a:t>
            </a:r>
            <a:r>
              <a:rPr lang="en-US" sz="2400" dirty="0" smtClean="0"/>
              <a:t>∙ </a:t>
            </a:r>
            <a:r>
              <a:rPr lang="en-US" sz="2400" dirty="0" err="1" smtClean="0"/>
              <a:t>v</a:t>
            </a:r>
            <a:r>
              <a:rPr lang="en-US" sz="3200" baseline="-25000" dirty="0" err="1" smtClean="0"/>
              <a:t>j</a:t>
            </a:r>
            <a:endParaRPr lang="en-US" sz="3200" baseline="-25000" dirty="0"/>
          </a:p>
          <a:p>
            <a:r>
              <a:rPr lang="en-US" sz="2800" dirty="0" smtClean="0"/>
              <a:t>We’ll need to normalize to get a probability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8875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Turning dot products into probabilities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Similarity(</a:t>
            </a:r>
            <a:r>
              <a:rPr lang="en-US" sz="3600" dirty="0" err="1" smtClean="0">
                <a:latin typeface="Times New Roman" charset="0"/>
                <a:ea typeface="Times New Roman" charset="0"/>
                <a:cs typeface="Times New Roman" charset="0"/>
              </a:rPr>
              <a:t>j,k</a:t>
            </a:r>
            <a:r>
              <a:rPr lang="en-US" sz="3600" dirty="0" smtClean="0">
                <a:latin typeface="Times New Roman" charset="0"/>
                <a:ea typeface="Times New Roman" charset="0"/>
                <a:cs typeface="Times New Roman" charset="0"/>
              </a:rPr>
              <a:t>) = </a:t>
            </a:r>
            <a:r>
              <a:rPr lang="en-US" sz="3600" i="1" dirty="0" err="1" smtClean="0">
                <a:latin typeface="Times New Roman" charset="0"/>
                <a:ea typeface="Times New Roman" charset="0"/>
                <a:cs typeface="Times New Roman" charset="0"/>
              </a:rPr>
              <a:t>c</a:t>
            </a:r>
            <a:r>
              <a:rPr lang="en-US" sz="4400" i="1" baseline="-25000" dirty="0" err="1" smtClean="0">
                <a:latin typeface="Times New Roman" charset="0"/>
                <a:ea typeface="Times New Roman" charset="0"/>
                <a:cs typeface="Times New Roman" charset="0"/>
              </a:rPr>
              <a:t>k</a:t>
            </a:r>
            <a:r>
              <a:rPr lang="en-US" sz="4400" i="1" baseline="-25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3600" i="1" dirty="0" smtClean="0">
                <a:latin typeface="Times New Roman" charset="0"/>
                <a:ea typeface="Times New Roman" charset="0"/>
                <a:cs typeface="Times New Roman" charset="0"/>
              </a:rPr>
              <a:t>∙ </a:t>
            </a:r>
            <a:r>
              <a:rPr lang="en-US" sz="3600" i="1" dirty="0" err="1" smtClean="0">
                <a:latin typeface="Times New Roman" charset="0"/>
                <a:ea typeface="Times New Roman" charset="0"/>
                <a:cs typeface="Times New Roman" charset="0"/>
              </a:rPr>
              <a:t>v</a:t>
            </a:r>
            <a:r>
              <a:rPr lang="en-US" sz="4400" i="1" baseline="-25000" dirty="0" err="1" smtClean="0">
                <a:latin typeface="Times New Roman" charset="0"/>
                <a:ea typeface="Times New Roman" charset="0"/>
                <a:cs typeface="Times New Roman" charset="0"/>
              </a:rPr>
              <a:t>j</a:t>
            </a:r>
            <a:endParaRPr lang="en-US" sz="4400" i="1" baseline="-25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sz="4400" baseline="-25000" dirty="0" smtClean="0"/>
          </a:p>
          <a:p>
            <a:r>
              <a:rPr lang="en-US" sz="3600" dirty="0" smtClean="0"/>
              <a:t>We use </a:t>
            </a:r>
            <a:r>
              <a:rPr lang="en-US" sz="3600" dirty="0" err="1" smtClean="0"/>
              <a:t>softmax</a:t>
            </a:r>
            <a:r>
              <a:rPr lang="en-US" sz="3600" dirty="0" smtClean="0"/>
              <a:t> to turn into probabilities</a:t>
            </a:r>
          </a:p>
          <a:p>
            <a:endParaRPr lang="en-US" sz="4400" baseline="-25000" dirty="0" smtClean="0"/>
          </a:p>
          <a:p>
            <a:endParaRPr lang="en-US" sz="3600" baseline="-250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411778"/>
            <a:ext cx="5221432" cy="1274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473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Embeddings</a:t>
            </a:r>
            <a:r>
              <a:rPr lang="en-US" dirty="0" smtClean="0"/>
              <a:t> from W and W’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Since we have two </a:t>
            </a:r>
            <a:r>
              <a:rPr lang="en-US" dirty="0" err="1" smtClean="0"/>
              <a:t>embeddings</a:t>
            </a:r>
            <a:r>
              <a:rPr lang="en-US" dirty="0" smtClean="0"/>
              <a:t>, </a:t>
            </a:r>
            <a:r>
              <a:rPr lang="en-US" dirty="0" err="1" smtClean="0"/>
              <a:t>v</a:t>
            </a:r>
            <a:r>
              <a:rPr lang="en-US" sz="3200" baseline="-25000" dirty="0" err="1" smtClean="0"/>
              <a:t>j</a:t>
            </a:r>
            <a:r>
              <a:rPr lang="en-US" dirty="0" smtClean="0"/>
              <a:t> and </a:t>
            </a:r>
            <a:r>
              <a:rPr lang="en-US" dirty="0" err="1"/>
              <a:t>c</a:t>
            </a:r>
            <a:r>
              <a:rPr lang="en-US" sz="3200" baseline="-25000" dirty="0" err="1" smtClean="0"/>
              <a:t>j</a:t>
            </a:r>
            <a:r>
              <a:rPr lang="en-US" dirty="0" smtClean="0"/>
              <a:t> for each word </a:t>
            </a:r>
            <a:r>
              <a:rPr lang="en-US" dirty="0" err="1" smtClean="0"/>
              <a:t>w</a:t>
            </a:r>
            <a:r>
              <a:rPr lang="en-US" sz="3600" baseline="-25000" dirty="0" err="1" smtClean="0"/>
              <a:t>j</a:t>
            </a:r>
            <a:endParaRPr lang="en-US" baseline="-25000" dirty="0" smtClean="0"/>
          </a:p>
          <a:p>
            <a:r>
              <a:rPr lang="en-US" dirty="0" smtClean="0"/>
              <a:t>We can either:</a:t>
            </a:r>
          </a:p>
          <a:p>
            <a:pPr lvl="1"/>
            <a:r>
              <a:rPr lang="en-US" dirty="0" smtClean="0"/>
              <a:t>Just use </a:t>
            </a:r>
            <a:r>
              <a:rPr lang="en-US" dirty="0" err="1" smtClean="0"/>
              <a:t>v</a:t>
            </a:r>
            <a:r>
              <a:rPr lang="en-US" baseline="-25000" dirty="0" err="1" smtClean="0"/>
              <a:t>j</a:t>
            </a:r>
            <a:endParaRPr lang="en-US" baseline="-25000" dirty="0" smtClean="0"/>
          </a:p>
          <a:p>
            <a:pPr lvl="1"/>
            <a:r>
              <a:rPr lang="en-US" dirty="0" smtClean="0"/>
              <a:t>Sum them</a:t>
            </a:r>
          </a:p>
          <a:p>
            <a:pPr lvl="1"/>
            <a:r>
              <a:rPr lang="en-US" dirty="0" smtClean="0"/>
              <a:t>Concatenate them to make a double-length embedding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0820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 with some initial </a:t>
            </a:r>
            <a:r>
              <a:rPr lang="en-US" dirty="0" err="1" smtClean="0"/>
              <a:t>embeddings</a:t>
            </a:r>
            <a:r>
              <a:rPr lang="en-US" dirty="0" smtClean="0"/>
              <a:t> (e.g., random)</a:t>
            </a:r>
          </a:p>
          <a:p>
            <a:r>
              <a:rPr lang="en-US" dirty="0" smtClean="0"/>
              <a:t>iteratively </a:t>
            </a:r>
            <a:r>
              <a:rPr lang="en-US" dirty="0"/>
              <a:t>make the </a:t>
            </a:r>
            <a:r>
              <a:rPr lang="en-US" dirty="0" err="1"/>
              <a:t>embeddings</a:t>
            </a:r>
            <a:r>
              <a:rPr lang="en-US" dirty="0"/>
              <a:t> for a word </a:t>
            </a:r>
            <a:endParaRPr lang="en-US" dirty="0" smtClean="0"/>
          </a:p>
          <a:p>
            <a:pPr lvl="1"/>
            <a:r>
              <a:rPr lang="en-US" dirty="0" smtClean="0"/>
              <a:t>more </a:t>
            </a:r>
            <a:r>
              <a:rPr lang="en-US" dirty="0"/>
              <a:t>like the </a:t>
            </a:r>
            <a:r>
              <a:rPr lang="en-US" dirty="0" err="1"/>
              <a:t>embeddings</a:t>
            </a:r>
            <a:r>
              <a:rPr lang="en-US" dirty="0"/>
              <a:t> of its neighbors </a:t>
            </a:r>
            <a:endParaRPr lang="en-US" dirty="0" smtClean="0"/>
          </a:p>
          <a:p>
            <a:pPr lvl="1"/>
            <a:r>
              <a:rPr lang="en-US" dirty="0" smtClean="0"/>
              <a:t>less </a:t>
            </a:r>
            <a:r>
              <a:rPr lang="en-US" dirty="0"/>
              <a:t>like the </a:t>
            </a:r>
            <a:r>
              <a:rPr lang="en-US" dirty="0" err="1"/>
              <a:t>embeddings</a:t>
            </a:r>
            <a:r>
              <a:rPr lang="en-US" dirty="0"/>
              <a:t> of other words.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6081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Visualizing W and C as a network for doing error </a:t>
            </a:r>
            <a:r>
              <a:rPr lang="en-US" dirty="0" err="1" smtClean="0"/>
              <a:t>backprop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348" y="1352550"/>
            <a:ext cx="7181303" cy="333375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3298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One-hot 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vector of length |V| </a:t>
            </a:r>
          </a:p>
          <a:p>
            <a:r>
              <a:rPr lang="en-US" dirty="0" smtClean="0"/>
              <a:t>1 for the target word and 0 for other words</a:t>
            </a:r>
          </a:p>
          <a:p>
            <a:r>
              <a:rPr lang="en-US" dirty="0" smtClean="0"/>
              <a:t>So if “popsicle” is vocabulary word 5</a:t>
            </a:r>
          </a:p>
          <a:p>
            <a:r>
              <a:rPr lang="en-US" dirty="0" smtClean="0"/>
              <a:t>The </a:t>
            </a:r>
            <a:r>
              <a:rPr lang="en-US" b="1" dirty="0" smtClean="0"/>
              <a:t>one-hot vector </a:t>
            </a:r>
            <a:r>
              <a:rPr lang="en-US" dirty="0" smtClean="0"/>
              <a:t>is</a:t>
            </a:r>
          </a:p>
          <a:p>
            <a:r>
              <a:rPr lang="en-US" dirty="0" smtClean="0"/>
              <a:t>[0,0,0,0,1,0,0,0,0…….0]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3822700"/>
            <a:ext cx="5842000" cy="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517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Skip-gram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267200" y="810280"/>
            <a:ext cx="952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n-lt"/>
              </a:rPr>
              <a:t>h = </a:t>
            </a:r>
            <a:r>
              <a:rPr lang="en-US" sz="2800" dirty="0" err="1" smtClean="0">
                <a:latin typeface="+mn-lt"/>
              </a:rPr>
              <a:t>v</a:t>
            </a:r>
            <a:r>
              <a:rPr lang="en-US" sz="4000" baseline="-25000" dirty="0" err="1" smtClean="0">
                <a:latin typeface="+mn-lt"/>
              </a:rPr>
              <a:t>j</a:t>
            </a:r>
            <a:endParaRPr lang="en-US" sz="2800" baseline="-250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18064" y="220200"/>
            <a:ext cx="10967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n-lt"/>
              </a:rPr>
              <a:t>o = </a:t>
            </a:r>
            <a:r>
              <a:rPr lang="en-US" sz="2800" dirty="0" err="1" smtClean="0">
                <a:latin typeface="+mn-lt"/>
              </a:rPr>
              <a:t>Ch</a:t>
            </a:r>
            <a:endParaRPr lang="en-US" sz="2800" baseline="-25000" dirty="0">
              <a:latin typeface="+mn-lt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50" y="1494243"/>
            <a:ext cx="7632700" cy="35433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079979" y="700391"/>
            <a:ext cx="13372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n-lt"/>
              </a:rPr>
              <a:t>o</a:t>
            </a:r>
            <a:r>
              <a:rPr lang="en-US" sz="3600" baseline="-25000" dirty="0" smtClean="0">
                <a:latin typeface="+mn-lt"/>
              </a:rPr>
              <a:t>k</a:t>
            </a:r>
            <a:r>
              <a:rPr lang="en-US" sz="2800" dirty="0" smtClean="0">
                <a:latin typeface="+mn-lt"/>
              </a:rPr>
              <a:t> = </a:t>
            </a:r>
            <a:r>
              <a:rPr lang="en-US" sz="2800" dirty="0" err="1">
                <a:latin typeface="+mn-lt"/>
              </a:rPr>
              <a:t>c</a:t>
            </a:r>
            <a:r>
              <a:rPr lang="en-US" sz="3600" baseline="-25000" dirty="0" err="1" smtClean="0">
                <a:latin typeface="+mn-lt"/>
              </a:rPr>
              <a:t>k</a:t>
            </a:r>
            <a:r>
              <a:rPr lang="en-US" sz="2800" dirty="0" err="1" smtClean="0">
                <a:latin typeface="+mn-lt"/>
              </a:rPr>
              <a:t>h</a:t>
            </a:r>
            <a:endParaRPr lang="en-US" sz="2800" baseline="-25000" dirty="0"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216243" y="1143000"/>
            <a:ext cx="14750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n-lt"/>
              </a:rPr>
              <a:t>o</a:t>
            </a:r>
            <a:r>
              <a:rPr lang="en-US" sz="3600" baseline="-25000" dirty="0" smtClean="0">
                <a:latin typeface="+mn-lt"/>
              </a:rPr>
              <a:t>k</a:t>
            </a:r>
            <a:r>
              <a:rPr lang="en-US" sz="2800" dirty="0" smtClean="0">
                <a:latin typeface="+mn-lt"/>
              </a:rPr>
              <a:t> = </a:t>
            </a:r>
            <a:r>
              <a:rPr lang="en-US" sz="2800" dirty="0" err="1">
                <a:latin typeface="+mn-lt"/>
              </a:rPr>
              <a:t>c</a:t>
            </a:r>
            <a:r>
              <a:rPr lang="en-US" sz="3600" baseline="-25000" dirty="0" err="1" smtClean="0">
                <a:latin typeface="+mn-lt"/>
              </a:rPr>
              <a:t>k</a:t>
            </a:r>
            <a:r>
              <a:rPr lang="en-US" sz="2800" dirty="0" err="1" smtClean="0">
                <a:latin typeface="+mn-lt"/>
              </a:rPr>
              <a:t>∙v</a:t>
            </a:r>
            <a:r>
              <a:rPr lang="en-US" sz="3600" baseline="-25000" dirty="0" err="1" smtClean="0">
                <a:latin typeface="+mn-lt"/>
              </a:rPr>
              <a:t>j</a:t>
            </a:r>
            <a:endParaRPr lang="en-US" sz="2800" baseline="-25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66976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209550"/>
            <a:ext cx="7467600" cy="742950"/>
          </a:xfrm>
        </p:spPr>
        <p:txBody>
          <a:bodyPr/>
          <a:lstStyle/>
          <a:p>
            <a:r>
              <a:rPr lang="en-US" smtClean="0"/>
              <a:t>Sparse versus dense </a:t>
            </a:r>
            <a:r>
              <a:rPr lang="en-US" dirty="0" smtClean="0"/>
              <a:t>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00150"/>
            <a:ext cx="8839200" cy="3962400"/>
          </a:xfrm>
        </p:spPr>
        <p:txBody>
          <a:bodyPr/>
          <a:lstStyle/>
          <a:p>
            <a:r>
              <a:rPr lang="en-US" dirty="0" smtClean="0"/>
              <a:t>Why dense vectors?</a:t>
            </a:r>
          </a:p>
          <a:p>
            <a:pPr lvl="1"/>
            <a:r>
              <a:rPr lang="en-US" sz="2400" dirty="0" smtClean="0"/>
              <a:t>Short vectors may be easier to use as features in machine learning (less weights to tune)</a:t>
            </a:r>
          </a:p>
          <a:p>
            <a:pPr lvl="1"/>
            <a:r>
              <a:rPr lang="en-US" sz="2400" dirty="0" smtClean="0"/>
              <a:t>Dense vectors may generalize better than storing explicit counts</a:t>
            </a:r>
          </a:p>
          <a:p>
            <a:pPr lvl="1"/>
            <a:r>
              <a:rPr lang="en-US" sz="2400" dirty="0" smtClean="0"/>
              <a:t>They may do better at capturing synonymy:</a:t>
            </a:r>
          </a:p>
          <a:p>
            <a:pPr lvl="2"/>
            <a:r>
              <a:rPr lang="en-US" sz="2400" i="1" dirty="0"/>
              <a:t>c</a:t>
            </a:r>
            <a:r>
              <a:rPr lang="en-US" sz="2400" i="1" dirty="0" smtClean="0"/>
              <a:t>ar</a:t>
            </a:r>
            <a:r>
              <a:rPr lang="en-US" sz="2400" dirty="0" smtClean="0"/>
              <a:t> and </a:t>
            </a:r>
            <a:r>
              <a:rPr lang="en-US" sz="2400" i="1" dirty="0" smtClean="0"/>
              <a:t>automobile</a:t>
            </a:r>
            <a:r>
              <a:rPr lang="en-US" sz="2400" dirty="0" smtClean="0"/>
              <a:t> are synonyms; but are represented as distinct dimensions; this fails to capture similarity between a word with </a:t>
            </a:r>
            <a:r>
              <a:rPr lang="en-US" sz="2400" i="1" dirty="0" smtClean="0"/>
              <a:t>car</a:t>
            </a:r>
            <a:r>
              <a:rPr lang="en-US" sz="2400" dirty="0" smtClean="0"/>
              <a:t> as a neighbor and a word with </a:t>
            </a:r>
            <a:r>
              <a:rPr lang="en-US" sz="2400" i="1" dirty="0" smtClean="0"/>
              <a:t>automobile</a:t>
            </a:r>
            <a:r>
              <a:rPr lang="en-US" sz="2400" dirty="0" smtClean="0"/>
              <a:t> as a neighbor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936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with the </a:t>
            </a:r>
            <a:r>
              <a:rPr lang="en-US" dirty="0" err="1" smtClean="0"/>
              <a:t>softamx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denominator: have to compute over every word in vocab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Instead: just sample a few of those negative words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284" y="1962150"/>
            <a:ext cx="5221432" cy="1274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085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 in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23950"/>
            <a:ext cx="8534400" cy="3790950"/>
          </a:xfrm>
        </p:spPr>
        <p:txBody>
          <a:bodyPr/>
          <a:lstStyle/>
          <a:p>
            <a:r>
              <a:rPr lang="en-US" sz="2800" dirty="0" smtClean="0"/>
              <a:t>Make the word like the context words</a:t>
            </a:r>
          </a:p>
          <a:p>
            <a:endParaRPr lang="en-US" sz="2800" dirty="0"/>
          </a:p>
          <a:p>
            <a:r>
              <a:rPr lang="en-US" sz="2800" dirty="0" smtClean="0"/>
              <a:t>We want this to be high:</a:t>
            </a:r>
          </a:p>
          <a:p>
            <a:endParaRPr lang="en-US" sz="2800" dirty="0" smtClean="0"/>
          </a:p>
          <a:p>
            <a:r>
              <a:rPr lang="en-US" sz="2800" dirty="0" smtClean="0"/>
              <a:t>And not like </a:t>
            </a:r>
            <a:r>
              <a:rPr lang="en-US" sz="2800" i="1" dirty="0" smtClean="0"/>
              <a:t>k</a:t>
            </a:r>
            <a:r>
              <a:rPr lang="en-US" sz="2800" dirty="0" smtClean="0"/>
              <a:t> randomly selected “noise words”</a:t>
            </a:r>
          </a:p>
          <a:p>
            <a:endParaRPr lang="en-US" sz="2800" dirty="0"/>
          </a:p>
          <a:p>
            <a:r>
              <a:rPr lang="en-US" sz="2800" dirty="0" smtClean="0"/>
              <a:t>We want this to be low: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073" y="1657350"/>
            <a:ext cx="5471948" cy="622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3559628"/>
            <a:ext cx="8634563" cy="62502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1800" y="1517650"/>
            <a:ext cx="1859643" cy="5207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1752600" y="2724150"/>
            <a:ext cx="5061857" cy="393700"/>
            <a:chOff x="3683000" y="2482850"/>
            <a:chExt cx="2286000" cy="1778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83000" y="2495550"/>
              <a:ext cx="1778000" cy="15240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86400" y="2482850"/>
              <a:ext cx="482600" cy="177800"/>
            </a:xfrm>
            <a:prstGeom prst="rect">
              <a:avLst/>
            </a:prstGeom>
          </p:spPr>
        </p:pic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28583" y="4705350"/>
            <a:ext cx="3585034" cy="377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5015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Skipgram</a:t>
            </a:r>
            <a:r>
              <a:rPr lang="en-US" dirty="0" smtClean="0"/>
              <a:t> with </a:t>
            </a:r>
            <a:r>
              <a:rPr lang="en-US" smtClean="0"/>
              <a:t>negative sampling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dirty="0" smtClean="0"/>
              <a:t>Loss function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9199" y="2038350"/>
            <a:ext cx="7660967" cy="134937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92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 between </a:t>
            </a:r>
            <a:r>
              <a:rPr lang="en-US" dirty="0" err="1" smtClean="0"/>
              <a:t>skipgrams</a:t>
            </a:r>
            <a:r>
              <a:rPr lang="en-US" dirty="0" smtClean="0"/>
              <a:t> and PMI!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we multiply </a:t>
            </a:r>
            <a:r>
              <a:rPr lang="en-US" i="1" dirty="0" smtClean="0"/>
              <a:t>WW’</a:t>
            </a:r>
            <a:r>
              <a:rPr lang="en-US" i="1" baseline="30000" dirty="0" smtClean="0"/>
              <a:t>T</a:t>
            </a:r>
            <a:r>
              <a:rPr lang="en-US" i="1" dirty="0" smtClean="0"/>
              <a:t> </a:t>
            </a:r>
            <a:endParaRPr lang="en-US" dirty="0"/>
          </a:p>
          <a:p>
            <a:r>
              <a:rPr lang="en-US" dirty="0" smtClean="0"/>
              <a:t>We get a |</a:t>
            </a:r>
            <a:r>
              <a:rPr lang="en-US" dirty="0" err="1" smtClean="0"/>
              <a:t>V|x|V</a:t>
            </a:r>
            <a:r>
              <a:rPr lang="en-US" dirty="0" smtClean="0"/>
              <a:t>| matrix </a:t>
            </a:r>
            <a:r>
              <a:rPr lang="en-US" i="1" dirty="0"/>
              <a:t>M</a:t>
            </a:r>
            <a:r>
              <a:rPr lang="en-US" i="1" dirty="0" smtClean="0"/>
              <a:t> </a:t>
            </a:r>
            <a:r>
              <a:rPr lang="en-US" dirty="0"/>
              <a:t>, each entry </a:t>
            </a:r>
            <a:r>
              <a:rPr lang="en-US" i="1" dirty="0" err="1" smtClean="0"/>
              <a:t>m</a:t>
            </a:r>
            <a:r>
              <a:rPr lang="en-US" sz="3600" i="1" baseline="-25000" dirty="0" err="1" smtClean="0"/>
              <a:t>ij</a:t>
            </a:r>
            <a:r>
              <a:rPr lang="en-US" i="1" dirty="0" smtClean="0"/>
              <a:t> </a:t>
            </a:r>
            <a:r>
              <a:rPr lang="en-US" dirty="0"/>
              <a:t>corresponding to some association between input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and output word </a:t>
            </a:r>
            <a:r>
              <a:rPr lang="en-US" i="1" dirty="0"/>
              <a:t>j </a:t>
            </a:r>
            <a:endParaRPr lang="en-US" i="1" dirty="0" smtClean="0"/>
          </a:p>
          <a:p>
            <a:r>
              <a:rPr lang="en-US" dirty="0" smtClean="0"/>
              <a:t>Levy and Goldberg (2014b) show that skip-gram reaches its optimum just when this matrix is a shifted version of PMI:</a:t>
            </a:r>
          </a:p>
          <a:p>
            <a:pPr marL="0" indent="0">
              <a:buNone/>
            </a:pPr>
            <a:r>
              <a:rPr lang="en-US" i="1" dirty="0" smtClean="0"/>
              <a:t>			WW</a:t>
            </a:r>
            <a:r>
              <a:rPr lang="en-US" dirty="0" smtClean="0"/>
              <a:t>′</a:t>
            </a:r>
            <a:r>
              <a:rPr lang="en-US" i="1" baseline="30000" dirty="0" smtClean="0"/>
              <a:t>T </a:t>
            </a:r>
            <a:r>
              <a:rPr lang="en-US" dirty="0"/>
              <a:t>=</a:t>
            </a:r>
            <a:r>
              <a:rPr lang="en-US" i="1" dirty="0" smtClean="0"/>
              <a:t>M</a:t>
            </a:r>
            <a:r>
              <a:rPr lang="en-US" sz="2800" baseline="30000" dirty="0" smtClean="0"/>
              <a:t>PMI </a:t>
            </a:r>
            <a:r>
              <a:rPr lang="en-US" dirty="0" smtClean="0"/>
              <a:t>−log </a:t>
            </a:r>
            <a:r>
              <a:rPr lang="en-US" i="1" dirty="0" smtClean="0"/>
              <a:t>k </a:t>
            </a:r>
          </a:p>
          <a:p>
            <a:r>
              <a:rPr lang="en-US" dirty="0" smtClean="0"/>
              <a:t>So skip-gram is implicitly factoring a shifted version of the PMI matrix into the two embedding matrices.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92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</a:t>
            </a:r>
            <a:r>
              <a:rPr lang="en-US" dirty="0" err="1" smtClean="0"/>
              <a:t>embeddings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Nearest words to some </a:t>
            </a:r>
            <a:r>
              <a:rPr lang="en-US" dirty="0" err="1" smtClean="0"/>
              <a:t>embeddings</a:t>
            </a:r>
            <a:r>
              <a:rPr lang="en-US" dirty="0" smtClean="0"/>
              <a:t> (</a:t>
            </a:r>
            <a:r>
              <a:rPr lang="en-US" dirty="0" err="1" smtClean="0"/>
              <a:t>Mikolov</a:t>
            </a:r>
            <a:r>
              <a:rPr lang="en-US" dirty="0" smtClean="0"/>
              <a:t> et al. 20131)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474" y="2114550"/>
            <a:ext cx="8823326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5623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Embeddings</a:t>
            </a:r>
            <a:r>
              <a:rPr lang="en-US" dirty="0" smtClean="0"/>
              <a:t> capture relational meaning!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04800" y="1352550"/>
                <a:ext cx="8686800" cy="333375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 smtClean="0"/>
                  <a:t>vector(</a:t>
                </a:r>
                <a:r>
                  <a:rPr lang="en-US" i="1" dirty="0"/>
                  <a:t>‘king’</a:t>
                </a:r>
                <a:r>
                  <a:rPr lang="en-US" dirty="0"/>
                  <a:t>) - vector(</a:t>
                </a:r>
                <a:r>
                  <a:rPr lang="en-US" i="1" dirty="0"/>
                  <a:t>‘man’</a:t>
                </a:r>
                <a:r>
                  <a:rPr lang="en-US" dirty="0"/>
                  <a:t>) + vector(</a:t>
                </a:r>
                <a:r>
                  <a:rPr lang="en-US" i="1" dirty="0"/>
                  <a:t>‘woman’</a:t>
                </a:r>
                <a:r>
                  <a:rPr lang="en-US" dirty="0"/>
                  <a:t>) 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 xmlns="">
                    <m:r>
                      <a:rPr lang="en-US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US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vector(‘queen’)</a:t>
                </a:r>
              </a:p>
              <a:p>
                <a:pPr marL="0" indent="0">
                  <a:buNone/>
                </a:pPr>
                <a:r>
                  <a:rPr lang="en-US" dirty="0"/>
                  <a:t>vector(</a:t>
                </a:r>
                <a:r>
                  <a:rPr lang="en-US" i="1" dirty="0"/>
                  <a:t>‘Paris’</a:t>
                </a:r>
                <a:r>
                  <a:rPr lang="en-US" dirty="0"/>
                  <a:t>) - vector(</a:t>
                </a:r>
                <a:r>
                  <a:rPr lang="en-US" i="1" dirty="0"/>
                  <a:t>‘France’</a:t>
                </a:r>
                <a:r>
                  <a:rPr lang="en-US" dirty="0"/>
                  <a:t>) + vector(</a:t>
                </a:r>
                <a:r>
                  <a:rPr lang="en-US" i="1" dirty="0"/>
                  <a:t>‘Italy’</a:t>
                </a:r>
                <a:r>
                  <a:rPr lang="en-US" dirty="0"/>
                  <a:t>) </a:t>
                </a:r>
                <a14:m>
                  <m:oMath xmlns:m="http://schemas.openxmlformats.org/officeDocument/2006/math" xmlns="">
                    <m:r>
                      <a:rPr lang="en-US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</m:oMath>
                </a14:m>
                <a:r>
                  <a:rPr lang="en-US" dirty="0" smtClean="0"/>
                  <a:t> vector(‘Rome’)</a:t>
                </a: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4800" y="1352550"/>
                <a:ext cx="8686800" cy="3333750"/>
              </a:xfrm>
              <a:blipFill rotWithShape="0">
                <a:blip r:embed="rId2"/>
                <a:stretch>
                  <a:fillRect l="-1053" t="-14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43" y="2318802"/>
            <a:ext cx="7269513" cy="2588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554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-323850"/>
            <a:ext cx="4800600" cy="1905000"/>
          </a:xfrm>
        </p:spPr>
        <p:txBody>
          <a:bodyPr/>
          <a:lstStyle/>
          <a:p>
            <a:r>
              <a:rPr lang="en-US" sz="4000" dirty="0" smtClean="0">
                <a:latin typeface="Calibri (Headings)"/>
                <a:cs typeface="Calibri (Headings)"/>
              </a:rPr>
              <a:t>Vector Semantics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810000" y="1809750"/>
            <a:ext cx="5105400" cy="1295400"/>
          </a:xfrm>
        </p:spPr>
        <p:txBody>
          <a:bodyPr/>
          <a:lstStyle/>
          <a:p>
            <a:r>
              <a:rPr lang="en-US" sz="3600" dirty="0" smtClean="0">
                <a:solidFill>
                  <a:srgbClr val="A4001D"/>
                </a:solidFill>
                <a:ea typeface="ＭＳ Ｐゴシック" charset="0"/>
                <a:cs typeface="Calibri"/>
              </a:rPr>
              <a:t>Brown clustering</a:t>
            </a:r>
            <a:endParaRPr lang="en-US" sz="3600" dirty="0">
              <a:solidFill>
                <a:srgbClr val="A4001D"/>
              </a:solidFill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997799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Brown 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agglomerative clustering algorithm that clusters words based on which words precede or follow them</a:t>
            </a:r>
          </a:p>
          <a:p>
            <a:r>
              <a:rPr lang="en-US" dirty="0" smtClean="0"/>
              <a:t>These word clusters can be turned into a kind of vector</a:t>
            </a:r>
          </a:p>
          <a:p>
            <a:r>
              <a:rPr lang="en-US" dirty="0" smtClean="0"/>
              <a:t>We’ll give a very brief sketch here.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40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Brown clustering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word is initially assigned to its own cluster. </a:t>
            </a:r>
          </a:p>
          <a:p>
            <a:r>
              <a:rPr lang="en-US" dirty="0"/>
              <a:t>We now consider consider merging each pair of clusters. </a:t>
            </a:r>
            <a:r>
              <a:rPr lang="en-US" dirty="0" smtClean="0"/>
              <a:t>Highest quality merge is chosen.</a:t>
            </a:r>
          </a:p>
          <a:p>
            <a:pPr lvl="1"/>
            <a:r>
              <a:rPr lang="en-US" dirty="0" smtClean="0"/>
              <a:t>Quality = merges two words that have similar probabilities of preceding and following words</a:t>
            </a:r>
          </a:p>
          <a:p>
            <a:pPr lvl="1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(More technically quality = smallest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decrease in the likelihood of the corpus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according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to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 class-based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language model) </a:t>
            </a:r>
            <a:endParaRPr lang="en-US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 smtClean="0"/>
              <a:t>Clustering </a:t>
            </a:r>
            <a:r>
              <a:rPr lang="en-US" dirty="0"/>
              <a:t>proceeds until all words are in one big cluster.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521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Brown Clusters as 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tracing the order in which clusters are merged, the model builds a binary tree from bottom to </a:t>
            </a:r>
            <a:r>
              <a:rPr lang="en-US" dirty="0" smtClean="0"/>
              <a:t>top.</a:t>
            </a:r>
          </a:p>
          <a:p>
            <a:r>
              <a:rPr lang="en-US" dirty="0" smtClean="0"/>
              <a:t>Each word represented by binary string = path from root to leaf</a:t>
            </a:r>
          </a:p>
          <a:p>
            <a:r>
              <a:rPr lang="en-US" dirty="0" smtClean="0"/>
              <a:t>Each intermediate node is a cluster </a:t>
            </a:r>
          </a:p>
          <a:p>
            <a:r>
              <a:rPr lang="en-US" dirty="0" smtClean="0"/>
              <a:t>Chairman is 0010, “months” = 01, and verbs = 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062" y="3519502"/>
            <a:ext cx="7458075" cy="1623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931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methods for getting short dense 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Singular Value Decomposition (SVD)</a:t>
            </a:r>
          </a:p>
          <a:p>
            <a:pPr lvl="1"/>
            <a:r>
              <a:rPr lang="en-US" sz="2400" dirty="0" smtClean="0"/>
              <a:t>A special case of this is called LSA – Latent Semantic Analysis</a:t>
            </a:r>
          </a:p>
          <a:p>
            <a:r>
              <a:rPr lang="en-US" sz="2800" dirty="0" smtClean="0"/>
              <a:t>“Neural Language Model”-inspired predictive models</a:t>
            </a:r>
          </a:p>
          <a:p>
            <a:pPr lvl="1"/>
            <a:r>
              <a:rPr lang="en-US" sz="2400" dirty="0"/>
              <a:t>s</a:t>
            </a:r>
            <a:r>
              <a:rPr lang="en-US" sz="2400" dirty="0" smtClean="0"/>
              <a:t>kip-grams and CBOW</a:t>
            </a:r>
          </a:p>
          <a:p>
            <a:r>
              <a:rPr lang="en-US" sz="2800" dirty="0" smtClean="0"/>
              <a:t>Brown clustering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6192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Brown cluster examples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33550"/>
            <a:ext cx="8528799" cy="252888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0888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Class-based language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Suppose each word was in some class c</a:t>
            </a:r>
            <a:r>
              <a:rPr lang="en-US" baseline="-25000" dirty="0" smtClean="0"/>
              <a:t>i:</a:t>
            </a:r>
            <a:endParaRPr lang="en-US" baseline="-25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41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114550"/>
            <a:ext cx="4941711" cy="6540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927" y="2830512"/>
            <a:ext cx="5065584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94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-323850"/>
            <a:ext cx="4800600" cy="1905000"/>
          </a:xfrm>
        </p:spPr>
        <p:txBody>
          <a:bodyPr/>
          <a:lstStyle/>
          <a:p>
            <a:r>
              <a:rPr lang="en-US" sz="4000" dirty="0" smtClean="0">
                <a:latin typeface="Calibri (Headings)"/>
                <a:cs typeface="Calibri (Headings)"/>
              </a:rPr>
              <a:t>Vector Semantics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810000" y="1809750"/>
            <a:ext cx="5105400" cy="1295400"/>
          </a:xfrm>
        </p:spPr>
        <p:txBody>
          <a:bodyPr/>
          <a:lstStyle/>
          <a:p>
            <a:r>
              <a:rPr lang="en-US" sz="3600" dirty="0" smtClean="0">
                <a:solidFill>
                  <a:srgbClr val="A4001D"/>
                </a:solidFill>
                <a:ea typeface="ＭＳ Ｐゴシック" charset="0"/>
                <a:cs typeface="Calibri"/>
              </a:rPr>
              <a:t>Dense Vectors via SVD</a:t>
            </a:r>
            <a:endParaRPr lang="en-US" sz="3600" dirty="0">
              <a:solidFill>
                <a:srgbClr val="A4001D"/>
              </a:solidFill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46574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Intuition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47775"/>
            <a:ext cx="8534400" cy="3333750"/>
          </a:xfrm>
        </p:spPr>
        <p:txBody>
          <a:bodyPr/>
          <a:lstStyle/>
          <a:p>
            <a:r>
              <a:rPr lang="en-US" dirty="0" smtClean="0"/>
              <a:t>Approximate an N-dimensional dataset using fewer dimensions</a:t>
            </a:r>
          </a:p>
          <a:p>
            <a:r>
              <a:rPr lang="en-US" dirty="0" smtClean="0"/>
              <a:t>By first rotating the axes into a new space</a:t>
            </a:r>
          </a:p>
          <a:p>
            <a:r>
              <a:rPr lang="en-US" dirty="0" smtClean="0"/>
              <a:t>In which the highest order dimension captures the most variance in the original dataset</a:t>
            </a:r>
          </a:p>
          <a:p>
            <a:r>
              <a:rPr lang="en-US" dirty="0" smtClean="0"/>
              <a:t>And the next dimension captures the next most variance, etc.</a:t>
            </a:r>
          </a:p>
          <a:p>
            <a:r>
              <a:rPr lang="en-US" dirty="0" smtClean="0"/>
              <a:t>Many such (related) methods:</a:t>
            </a:r>
          </a:p>
          <a:p>
            <a:pPr lvl="1">
              <a:spcBef>
                <a:spcPts val="380"/>
              </a:spcBef>
            </a:pPr>
            <a:r>
              <a:rPr lang="en-US" dirty="0" smtClean="0"/>
              <a:t>PCA – principle components analysis</a:t>
            </a:r>
          </a:p>
          <a:p>
            <a:pPr lvl="1">
              <a:spcBef>
                <a:spcPts val="380"/>
              </a:spcBef>
            </a:pPr>
            <a:r>
              <a:rPr lang="en-US" dirty="0" smtClean="0"/>
              <a:t>Factor Analysis</a:t>
            </a:r>
          </a:p>
          <a:p>
            <a:pPr lvl="1">
              <a:spcBef>
                <a:spcPts val="380"/>
              </a:spcBef>
            </a:pPr>
            <a:r>
              <a:rPr lang="en-US" dirty="0" smtClean="0"/>
              <a:t>SVD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5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908" y="19050"/>
            <a:ext cx="5700819" cy="512445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19050"/>
            <a:ext cx="5722012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3350"/>
            <a:ext cx="4572000" cy="742950"/>
          </a:xfrm>
        </p:spPr>
        <p:txBody>
          <a:bodyPr/>
          <a:lstStyle/>
          <a:p>
            <a:r>
              <a:rPr lang="en-US" dirty="0" smtClean="0"/>
              <a:t>Dimensionality reduction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2368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5403" y="60440"/>
            <a:ext cx="7467600" cy="742950"/>
          </a:xfrm>
        </p:spPr>
        <p:txBody>
          <a:bodyPr/>
          <a:lstStyle/>
          <a:p>
            <a:r>
              <a:rPr lang="en-US" dirty="0" smtClean="0"/>
              <a:t>Singular </a:t>
            </a:r>
            <a:r>
              <a:rPr lang="en-US" smtClean="0"/>
              <a:t>Value Decomposition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304800" y="1276350"/>
            <a:ext cx="8534400" cy="3333750"/>
          </a:xfrm>
        </p:spPr>
        <p:txBody>
          <a:bodyPr/>
          <a:lstStyle/>
          <a:p>
            <a:pPr marL="0" indent="0">
              <a:buNone/>
            </a:pPr>
            <a:r>
              <a:rPr lang="en-US" i="1" dirty="0"/>
              <a:t>Any rectangular w x c matrix X </a:t>
            </a:r>
            <a:r>
              <a:rPr lang="en-US" i="1" dirty="0" smtClean="0"/>
              <a:t>equals the product </a:t>
            </a:r>
            <a:r>
              <a:rPr lang="en-US" i="1" dirty="0"/>
              <a:t>of 3 matrices:</a:t>
            </a:r>
          </a:p>
          <a:p>
            <a:pPr marL="0" indent="0">
              <a:buNone/>
            </a:pPr>
            <a:r>
              <a:rPr lang="en-US" b="1" dirty="0"/>
              <a:t>W</a:t>
            </a:r>
            <a:r>
              <a:rPr lang="en-US" dirty="0"/>
              <a:t>: rows corresponding to original but m columns </a:t>
            </a:r>
            <a:r>
              <a:rPr lang="en-US" dirty="0" smtClean="0"/>
              <a:t>represents a dimension in a new latent space, such that 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M column vectors are orthogonal to each other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Columns are ordered by the amount of variance in the dataset each new dimension accounts for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S</a:t>
            </a:r>
            <a:r>
              <a:rPr lang="en-US" dirty="0"/>
              <a:t>:  diagonal </a:t>
            </a:r>
            <a:r>
              <a:rPr lang="en-US" i="1" dirty="0"/>
              <a:t>m</a:t>
            </a:r>
            <a:r>
              <a:rPr lang="en-US" dirty="0"/>
              <a:t> x </a:t>
            </a:r>
            <a:r>
              <a:rPr lang="en-US" i="1" dirty="0"/>
              <a:t>m</a:t>
            </a:r>
            <a:r>
              <a:rPr lang="en-US" dirty="0"/>
              <a:t> matrix of </a:t>
            </a:r>
            <a:r>
              <a:rPr lang="en-US" b="1" dirty="0"/>
              <a:t>singular </a:t>
            </a:r>
            <a:r>
              <a:rPr lang="en-US" b="1" dirty="0" smtClean="0"/>
              <a:t>values </a:t>
            </a:r>
            <a:r>
              <a:rPr lang="en-US" dirty="0" smtClean="0"/>
              <a:t>expressing the importance of each dimension.</a:t>
            </a:r>
            <a:endParaRPr lang="en-US" dirty="0"/>
          </a:p>
          <a:p>
            <a:pPr marL="0" indent="0">
              <a:buNone/>
            </a:pPr>
            <a:r>
              <a:rPr lang="en-US" b="1" dirty="0" smtClean="0"/>
              <a:t>C</a:t>
            </a:r>
            <a:r>
              <a:rPr lang="en-US" dirty="0"/>
              <a:t>: columns corresponding to original but m rows corresponding to singular values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4000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5403" y="60440"/>
            <a:ext cx="7467600" cy="742950"/>
          </a:xfrm>
        </p:spPr>
        <p:txBody>
          <a:bodyPr/>
          <a:lstStyle/>
          <a:p>
            <a:r>
              <a:rPr lang="en-US" dirty="0" smtClean="0"/>
              <a:t>Singular </a:t>
            </a:r>
            <a:r>
              <a:rPr lang="en-US" smtClean="0"/>
              <a:t>Value Decomposition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465500"/>
            <a:ext cx="5134816" cy="313623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144249" y="4706435"/>
            <a:ext cx="2747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 smtClean="0">
                <a:latin typeface="+mn-lt"/>
              </a:rPr>
              <a:t>Landuaer</a:t>
            </a:r>
            <a:r>
              <a:rPr lang="en-US" sz="1800" dirty="0" smtClean="0">
                <a:latin typeface="+mn-lt"/>
              </a:rPr>
              <a:t> and </a:t>
            </a:r>
            <a:r>
              <a:rPr lang="en-US" sz="1800" dirty="0" err="1" smtClean="0">
                <a:latin typeface="+mn-lt"/>
              </a:rPr>
              <a:t>Dumais</a:t>
            </a:r>
            <a:r>
              <a:rPr lang="en-US" sz="1800" dirty="0" smtClean="0">
                <a:latin typeface="+mn-lt"/>
              </a:rPr>
              <a:t> 1997</a:t>
            </a: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60953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NLP-jurafsky">
  <a:themeElements>
    <a:clrScheme name="NLP Class">
      <a:dk1>
        <a:sysClr val="windowText" lastClr="000000"/>
      </a:dk1>
      <a:lt1>
        <a:sysClr val="window" lastClr="FFFFFF"/>
      </a:lt1>
      <a:dk2>
        <a:srgbClr val="605435"/>
      </a:dk2>
      <a:lt2>
        <a:srgbClr val="E7D19A"/>
      </a:lt2>
      <a:accent1>
        <a:srgbClr val="A4001D"/>
      </a:accent1>
      <a:accent2>
        <a:srgbClr val="2584BB"/>
      </a:accent2>
      <a:accent3>
        <a:srgbClr val="BB57BE"/>
      </a:accent3>
      <a:accent4>
        <a:srgbClr val="177245"/>
      </a:accent4>
      <a:accent5>
        <a:srgbClr val="35ACA2"/>
      </a:accent5>
      <a:accent6>
        <a:srgbClr val="FF8700"/>
      </a:accent6>
      <a:hlink>
        <a:srgbClr val="EF8E1C"/>
      </a:hlink>
      <a:folHlink>
        <a:srgbClr val="FEC60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>
            <a:lumMod val="40000"/>
            <a:lumOff val="60000"/>
          </a:schemeClr>
        </a:solidFill>
        <a:ln w="9525" cap="flat" cmpd="sng" algn="ctr">
          <a:noFill/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pitchFamily="-65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A50021"/>
            </a:gs>
            <a:gs pos="100000">
              <a:schemeClr val="tx1"/>
            </a:gs>
          </a:gsLst>
          <a:lin ang="0" scaled="1"/>
        </a:gra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pitchFamily="-65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defRPr sz="1800" dirty="0">
            <a:latin typeface="+mn-lt"/>
          </a:defRPr>
        </a:defPPr>
      </a:lstStyle>
    </a:txDef>
  </a:objectDefaults>
  <a:extraClrSchemeLst>
    <a:extraClrScheme>
      <a:clrScheme name="nlp-lucida-scheme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lp-lucida-scheme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lp-lucida-scheme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lp-lucida-scheme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lp-lucida-scheme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lp-lucida-scheme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lp-lucida-scheme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NLP-jurafsky.potx</Template>
  <TotalTime>22097</TotalTime>
  <Words>1569</Words>
  <Application>Microsoft Macintosh PowerPoint</Application>
  <PresentationFormat>全屏显示(16:9)</PresentationFormat>
  <Paragraphs>228</Paragraphs>
  <Slides>41</Slides>
  <Notes>5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42" baseType="lpstr">
      <vt:lpstr>NLP-jurafsky</vt:lpstr>
      <vt:lpstr>Vector Semantics</vt:lpstr>
      <vt:lpstr>Sparse versus dense vectors</vt:lpstr>
      <vt:lpstr>Sparse versus dense vectors</vt:lpstr>
      <vt:lpstr>Three methods for getting short dense vectors</vt:lpstr>
      <vt:lpstr>Vector Semantics</vt:lpstr>
      <vt:lpstr>Intuition</vt:lpstr>
      <vt:lpstr>Dimensionality reduction</vt:lpstr>
      <vt:lpstr>Singular Value Decomposition</vt:lpstr>
      <vt:lpstr>Singular Value Decomposition</vt:lpstr>
      <vt:lpstr>SVD applied to term-document matrix: Latent Semantic Analysis</vt:lpstr>
      <vt:lpstr>LSA more details</vt:lpstr>
      <vt:lpstr>Let’s return to PPMI word-word matrices</vt:lpstr>
      <vt:lpstr>SVD applied to term-term matrix</vt:lpstr>
      <vt:lpstr>Truncated SVD on term-term matrix</vt:lpstr>
      <vt:lpstr>Truncated SVD produces embeddings</vt:lpstr>
      <vt:lpstr>Embeddings versus sparse vectors</vt:lpstr>
      <vt:lpstr>Vector Semantics</vt:lpstr>
      <vt:lpstr>Prediction-based models: An alternative way to get dense vectors</vt:lpstr>
      <vt:lpstr>Skip-grams</vt:lpstr>
      <vt:lpstr>Skip-grams learn 2 embeddings for each w</vt:lpstr>
      <vt:lpstr>Setup</vt:lpstr>
      <vt:lpstr>Intuition: similarity as dot-product between a target vector and context vector</vt:lpstr>
      <vt:lpstr>Similarity is computed from dot product</vt:lpstr>
      <vt:lpstr>Turning dot products into probabilities</vt:lpstr>
      <vt:lpstr>Embeddings from W and W’</vt:lpstr>
      <vt:lpstr>Learning</vt:lpstr>
      <vt:lpstr>Visualizing W and C as a network for doing error backprop</vt:lpstr>
      <vt:lpstr>One-hot vectors</vt:lpstr>
      <vt:lpstr>Skip-gram</vt:lpstr>
      <vt:lpstr>Problem with the softamx</vt:lpstr>
      <vt:lpstr>Goal in learning</vt:lpstr>
      <vt:lpstr>Skipgram with negative sampling: Loss function</vt:lpstr>
      <vt:lpstr>Relation between skipgrams and PMI!</vt:lpstr>
      <vt:lpstr>Properties of embeddings</vt:lpstr>
      <vt:lpstr>Embeddings capture relational meaning!</vt:lpstr>
      <vt:lpstr>Vector Semantics</vt:lpstr>
      <vt:lpstr>Brown clustering</vt:lpstr>
      <vt:lpstr>Brown clustering algorithm</vt:lpstr>
      <vt:lpstr>Brown Clusters as vectors</vt:lpstr>
      <vt:lpstr>Brown cluster examples</vt:lpstr>
      <vt:lpstr>Class-based language model</vt:lpstr>
    </vt:vector>
  </TitlesOfParts>
  <Company>Stanford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Extraction</dc:title>
  <dc:creator>Christopher Manning</dc:creator>
  <cp:lastModifiedBy>qq 李</cp:lastModifiedBy>
  <cp:revision>492</cp:revision>
  <cp:lastPrinted>2012-05-22T05:13:27Z</cp:lastPrinted>
  <dcterms:created xsi:type="dcterms:W3CDTF">2010-04-19T15:31:24Z</dcterms:created>
  <dcterms:modified xsi:type="dcterms:W3CDTF">2018-01-25T05:41:15Z</dcterms:modified>
</cp:coreProperties>
</file>

<file path=docProps/thumbnail.jpeg>
</file>